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3" autoAdjust="0"/>
    <p:restoredTop sz="94660"/>
  </p:normalViewPr>
  <p:slideViewPr>
    <p:cSldViewPr snapToGrid="0">
      <p:cViewPr varScale="1">
        <p:scale>
          <a:sx n="86" d="100"/>
          <a:sy n="86" d="100"/>
        </p:scale>
        <p:origin x="108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 Woollerson" userId="0e780740-aabd-4077-a870-54ad8922d12a" providerId="ADAL" clId="{84189332-89B7-4CD0-BE95-F3C6B53B4EDE}"/>
    <pc:docChg chg="custSel modSld">
      <pc:chgData name="Ali Woollerson" userId="0e780740-aabd-4077-a870-54ad8922d12a" providerId="ADAL" clId="{84189332-89B7-4CD0-BE95-F3C6B53B4EDE}" dt="2021-10-24T16:31:06.257" v="164"/>
      <pc:docMkLst>
        <pc:docMk/>
      </pc:docMkLst>
      <pc:sldChg chg="modSp">
        <pc:chgData name="Ali Woollerson" userId="0e780740-aabd-4077-a870-54ad8922d12a" providerId="ADAL" clId="{84189332-89B7-4CD0-BE95-F3C6B53B4EDE}" dt="2021-10-24T16:23:47.676" v="74" actId="20577"/>
        <pc:sldMkLst>
          <pc:docMk/>
          <pc:sldMk cId="4052742554" sldId="256"/>
        </pc:sldMkLst>
        <pc:spChg chg="mod">
          <ac:chgData name="Ali Woollerson" userId="0e780740-aabd-4077-a870-54ad8922d12a" providerId="ADAL" clId="{84189332-89B7-4CD0-BE95-F3C6B53B4EDE}" dt="2021-10-24T16:23:47.676" v="74" actId="20577"/>
          <ac:spMkLst>
            <pc:docMk/>
            <pc:sldMk cId="4052742554" sldId="256"/>
            <ac:spMk id="18" creationId="{00000000-0000-0000-0000-000000000000}"/>
          </ac:spMkLst>
        </pc:spChg>
        <pc:spChg chg="mod">
          <ac:chgData name="Ali Woollerson" userId="0e780740-aabd-4077-a870-54ad8922d12a" providerId="ADAL" clId="{84189332-89B7-4CD0-BE95-F3C6B53B4EDE}" dt="2021-10-24T16:22:29.388" v="24" actId="20577"/>
          <ac:spMkLst>
            <pc:docMk/>
            <pc:sldMk cId="4052742554" sldId="256"/>
            <ac:spMk id="40" creationId="{00000000-0000-0000-0000-000000000000}"/>
          </ac:spMkLst>
        </pc:spChg>
      </pc:sldChg>
      <pc:sldChg chg="modSp">
        <pc:chgData name="Ali Woollerson" userId="0e780740-aabd-4077-a870-54ad8922d12a" providerId="ADAL" clId="{84189332-89B7-4CD0-BE95-F3C6B53B4EDE}" dt="2021-10-24T16:31:06.257" v="164"/>
        <pc:sldMkLst>
          <pc:docMk/>
          <pc:sldMk cId="3299790679" sldId="257"/>
        </pc:sldMkLst>
        <pc:graphicFrameChg chg="mod modGraphic">
          <ac:chgData name="Ali Woollerson" userId="0e780740-aabd-4077-a870-54ad8922d12a" providerId="ADAL" clId="{84189332-89B7-4CD0-BE95-F3C6B53B4EDE}" dt="2021-10-24T16:31:06.257" v="164"/>
          <ac:graphicFrameMkLst>
            <pc:docMk/>
            <pc:sldMk cId="3299790679" sldId="257"/>
            <ac:graphicFrameMk id="14" creationId="{00000000-0000-0000-0000-000000000000}"/>
          </ac:graphicFrameMkLst>
        </pc:graphicFrameChg>
      </pc:sldChg>
    </pc:docChg>
  </pc:docChgLst>
  <pc:docChgLst>
    <pc:chgData name="Ali Woollerson" userId="0e780740-aabd-4077-a870-54ad8922d12a" providerId="ADAL" clId="{ED5A6A53-DC52-4266-9C2D-C282B38842BE}"/>
    <pc:docChg chg="modSld">
      <pc:chgData name="Ali Woollerson" userId="0e780740-aabd-4077-a870-54ad8922d12a" providerId="ADAL" clId="{ED5A6A53-DC52-4266-9C2D-C282B38842BE}" dt="2021-08-24T20:47:52.840" v="0"/>
      <pc:docMkLst>
        <pc:docMk/>
      </pc:docMkLst>
      <pc:sldChg chg="modSp">
        <pc:chgData name="Ali Woollerson" userId="0e780740-aabd-4077-a870-54ad8922d12a" providerId="ADAL" clId="{ED5A6A53-DC52-4266-9C2D-C282B38842BE}" dt="2021-08-24T20:47:52.840" v="0"/>
        <pc:sldMkLst>
          <pc:docMk/>
          <pc:sldMk cId="3299790679" sldId="257"/>
        </pc:sldMkLst>
        <pc:graphicFrameChg chg="mod">
          <ac:chgData name="Ali Woollerson" userId="0e780740-aabd-4077-a870-54ad8922d12a" providerId="ADAL" clId="{ED5A6A53-DC52-4266-9C2D-C282B38842BE}" dt="2021-08-24T20:47:52.840" v="0"/>
          <ac:graphicFrameMkLst>
            <pc:docMk/>
            <pc:sldMk cId="3299790679" sldId="257"/>
            <ac:graphicFrameMk id="14" creationId="{00000000-0000-0000-0000-000000000000}"/>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3973715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41040643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2850688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938373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1731952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37866601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1498903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1159215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570483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3590042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2632182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BBE4BD-7C44-4668-8135-6C034965DA41}" type="datetimeFigureOut">
              <a:rPr lang="en-GB" smtClean="0"/>
              <a:t>19/02/2022</a:t>
            </a:fld>
            <a:endParaRPr lang="en-GB"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A6F8E3-A17B-46C4-A97D-2F0E1C94439D}" type="slidenum">
              <a:rPr lang="en-GB" smtClean="0"/>
              <a:t>‹#›</a:t>
            </a:fld>
            <a:endParaRPr lang="en-GB" dirty="0"/>
          </a:p>
        </p:txBody>
      </p:sp>
    </p:spTree>
    <p:extLst>
      <p:ext uri="{BB962C8B-B14F-4D97-AF65-F5344CB8AC3E}">
        <p14:creationId xmlns:p14="http://schemas.microsoft.com/office/powerpoint/2010/main" val="110336453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hyperlink" Target="https://www.ncetm.org.uk/classroom-resources/cp-year-5-unit-3-negative-numbers/" TargetMode="External"/><Relationship Id="rId13" Type="http://schemas.openxmlformats.org/officeDocument/2006/relationships/hyperlink" Target="https://www.ncetm.org.uk/classroom-resources/cp-year-5-unit-5-area-and-scaling/" TargetMode="External"/><Relationship Id="rId3" Type="http://schemas.openxmlformats.org/officeDocument/2006/relationships/hyperlink" Target="https://www.ncetm.org.uk/classroom-resources/cp-year-5-unit-1-decimal-fractions/" TargetMode="External"/><Relationship Id="rId7" Type="http://schemas.openxmlformats.org/officeDocument/2006/relationships/hyperlink" Target="https://www.ncetm.org.uk/media/2vflmixq/ncetm_mm_sp1_y4_se25_teach.pdf#page=5" TargetMode="External"/><Relationship Id="rId12" Type="http://schemas.openxmlformats.org/officeDocument/2006/relationships/hyperlink" Target="https://www.ncetm.org.uk/media/cu1an3e2/ncetm_spine2_segment15_y4.pdf#page=4" TargetMode="External"/><Relationship Id="rId2" Type="http://schemas.openxmlformats.org/officeDocument/2006/relationships/hyperlink" Target="https://assets.publishing.service.gov.uk/government/uploads/system/uploads/attachment_data/file/897806/Maths_guidance_KS_1_and_2.pdf" TargetMode="External"/><Relationship Id="rId16" Type="http://schemas.openxmlformats.org/officeDocument/2006/relationships/hyperlink" Target="https://www.ncetm.org.uk/classroom-resources/cp-year-5-curriculum-map/" TargetMode="External"/><Relationship Id="rId1" Type="http://schemas.openxmlformats.org/officeDocument/2006/relationships/slideLayout" Target="../slideLayouts/slideLayout7.xml"/><Relationship Id="rId6" Type="http://schemas.openxmlformats.org/officeDocument/2006/relationships/hyperlink" Target="https://www.ncetm.org.uk/classroom-resources/cp-year-5-unit-2-money/" TargetMode="External"/><Relationship Id="rId11" Type="http://schemas.openxmlformats.org/officeDocument/2006/relationships/hyperlink" Target="https://www.ncetm.org.uk/media/0jwnh1yk/ncetm_spine2_segment14_y4.pdf#page=4" TargetMode="External"/><Relationship Id="rId5" Type="http://schemas.openxmlformats.org/officeDocument/2006/relationships/hyperlink" Target="https://www.ncetm.org.uk/media/4cafhhxl/ncetm_mm_sp1_y4_se24_teach.pdf#page=4" TargetMode="External"/><Relationship Id="rId15" Type="http://schemas.openxmlformats.org/officeDocument/2006/relationships/hyperlink" Target="https://www.ncetm.org.uk/media/xega5ms1/ncetm_spine2_segment17_y4.pdf#page=3" TargetMode="External"/><Relationship Id="rId10" Type="http://schemas.openxmlformats.org/officeDocument/2006/relationships/hyperlink" Target="https://www.ncetm.org.uk/classroom-resources/cp-year-5-unit-4-short-multiplication-and-short-division/" TargetMode="External"/><Relationship Id="rId4" Type="http://schemas.openxmlformats.org/officeDocument/2006/relationships/hyperlink" Target="https://www.ncetm.org.uk/media/fhcpc0am/ncetm_mm_sp1_y4_se23_teach.pdf#page=4" TargetMode="External"/><Relationship Id="rId9" Type="http://schemas.openxmlformats.org/officeDocument/2006/relationships/hyperlink" Target="https://www.ncetm.org.uk/media/q1cf4wj0/ncetm_mm_sp1_y5_se27_teach.pdf#page=4" TargetMode="External"/><Relationship Id="rId14" Type="http://schemas.openxmlformats.org/officeDocument/2006/relationships/hyperlink" Target="https://www.ncetm.org.uk/media/dbwkd5mv/ncetm_spine2_segment16_y4.pdf#page=22"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www.ncetm.org.uk/media/vfeeuuie/ncetm_spine2_segment21_y5.pdf#page=4" TargetMode="External"/><Relationship Id="rId13" Type="http://schemas.openxmlformats.org/officeDocument/2006/relationships/hyperlink" Target="https://www.ncetm.org.uk/classroom-resources/cp-year-5-unit-9-converting-units/" TargetMode="External"/><Relationship Id="rId3" Type="http://schemas.openxmlformats.org/officeDocument/2006/relationships/hyperlink" Target="https://www.ncetm.org.uk/classroom-resources/cp-year-5-unit-6-calculating-with-decimal-fractions/" TargetMode="External"/><Relationship Id="rId7" Type="http://schemas.openxmlformats.org/officeDocument/2006/relationships/hyperlink" Target="https://www.ncetm.org.uk/media/zo4i4d5q/ncetm_spine2_segment20_y5.pdf#page=4" TargetMode="External"/><Relationship Id="rId12" Type="http://schemas.openxmlformats.org/officeDocument/2006/relationships/hyperlink" Target="https://www.ncetm.org.uk/media/bjbla4ci/ncetm_spine3_segment10_y6.pdf#page=3" TargetMode="External"/><Relationship Id="rId2" Type="http://schemas.openxmlformats.org/officeDocument/2006/relationships/hyperlink" Target="https://assets.publishing.service.gov.uk/government/uploads/system/uploads/attachment_data/file/897806/Maths_guidance_KS_1_and_2.pdf" TargetMode="External"/><Relationship Id="rId1" Type="http://schemas.openxmlformats.org/officeDocument/2006/relationships/slideLayout" Target="../slideLayouts/slideLayout7.xml"/><Relationship Id="rId6" Type="http://schemas.openxmlformats.org/officeDocument/2006/relationships/hyperlink" Target="https://www.ncetm.org.uk/classroom-resources/cp-year-5-unit-7-factors-multiples-and-primes/" TargetMode="External"/><Relationship Id="rId11" Type="http://schemas.openxmlformats.org/officeDocument/2006/relationships/hyperlink" Target="https://www.ncetm.org.uk/media/d45jqjsc/ncetm_spine3_segment07_y5.pdf#page=6" TargetMode="External"/><Relationship Id="rId5" Type="http://schemas.openxmlformats.org/officeDocument/2006/relationships/hyperlink" Target="https://www.ncetm.org.uk/media/lqpag5fw/ncetm_spine2_segment19_y5.pdf#page=5" TargetMode="External"/><Relationship Id="rId15" Type="http://schemas.openxmlformats.org/officeDocument/2006/relationships/hyperlink" Target="https://www.ncetm.org.uk/classroom-resources/cp-year-5-curriculum-map/" TargetMode="External"/><Relationship Id="rId10" Type="http://schemas.openxmlformats.org/officeDocument/2006/relationships/hyperlink" Target="https://www.ncetm.org.uk/media/cupj1pd1/ncetm_spine3_segment06_y4.pdf#page=5" TargetMode="External"/><Relationship Id="rId4" Type="http://schemas.openxmlformats.org/officeDocument/2006/relationships/hyperlink" Target="https://www.ncetm.org.uk/media/grmpyc0z/ncetm_spine2_segment29_y6.pdf#page=4" TargetMode="External"/><Relationship Id="rId9" Type="http://schemas.openxmlformats.org/officeDocument/2006/relationships/hyperlink" Target="https://www.ncetm.org.uk/classroom-resources/cp-year-5-unit-8-fractions/" TargetMode="External"/><Relationship Id="rId14" Type="http://schemas.openxmlformats.org/officeDocument/2006/relationships/hyperlink" Target="https://www.ncetm.org.uk/classroom-resources/cp-year-5-unit-10-angl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6877080" y="1936593"/>
            <a:ext cx="1516251" cy="215444"/>
          </a:xfrm>
          <a:prstGeom prst="rect">
            <a:avLst/>
          </a:prstGeom>
          <a:solidFill>
            <a:srgbClr val="00B0F0"/>
          </a:solidFill>
        </p:spPr>
        <p:txBody>
          <a:bodyPr wrap="square" rtlCol="0">
            <a:spAutoFit/>
          </a:bodyPr>
          <a:lstStyle/>
          <a:p>
            <a:pPr algn="ctr"/>
            <a:r>
              <a:rPr lang="en-GB" sz="800" dirty="0"/>
              <a:t>≈ 3 WEEKS 1</a:t>
            </a:r>
            <a:r>
              <a:rPr lang="en-GB" sz="800" baseline="30000" dirty="0"/>
              <a:t>st</a:t>
            </a:r>
            <a:r>
              <a:rPr lang="en-GB" sz="800" dirty="0"/>
              <a:t> Oct-</a:t>
            </a:r>
            <a:r>
              <a:rPr lang="en-GB" sz="800" baseline="30000" dirty="0"/>
              <a:t>–</a:t>
            </a:r>
            <a:r>
              <a:rPr lang="en-GB" sz="800" dirty="0"/>
              <a:t> Oct 29</a:t>
            </a:r>
            <a:r>
              <a:rPr lang="en-GB" sz="800" baseline="30000" dirty="0"/>
              <a:t>th</a:t>
            </a:r>
            <a:r>
              <a:rPr lang="en-GB" sz="800" dirty="0"/>
              <a:t> </a:t>
            </a:r>
          </a:p>
        </p:txBody>
      </p:sp>
      <p:sp>
        <p:nvSpPr>
          <p:cNvPr id="17" name="TextBox 16"/>
          <p:cNvSpPr txBox="1"/>
          <p:nvPr/>
        </p:nvSpPr>
        <p:spPr>
          <a:xfrm>
            <a:off x="6889640" y="1410924"/>
            <a:ext cx="1506909" cy="215444"/>
          </a:xfrm>
          <a:prstGeom prst="rect">
            <a:avLst/>
          </a:prstGeom>
          <a:solidFill>
            <a:srgbClr val="00B0F0"/>
          </a:solidFill>
        </p:spPr>
        <p:txBody>
          <a:bodyPr wrap="square" rtlCol="0">
            <a:spAutoFit/>
          </a:bodyPr>
          <a:lstStyle/>
          <a:p>
            <a:pPr algn="ctr"/>
            <a:r>
              <a:rPr lang="en-GB" sz="800" dirty="0"/>
              <a:t>≈5 WEEKS Aug 30</a:t>
            </a:r>
            <a:r>
              <a:rPr lang="en-GB" sz="800" baseline="30000" dirty="0"/>
              <a:t>th</a:t>
            </a:r>
            <a:r>
              <a:rPr lang="en-GB" sz="800" dirty="0"/>
              <a:t> – 1</a:t>
            </a:r>
            <a:r>
              <a:rPr lang="en-GB" sz="800" baseline="30000" dirty="0"/>
              <a:t>st</a:t>
            </a:r>
            <a:r>
              <a:rPr lang="en-GB" sz="800" dirty="0"/>
              <a:t> Oct</a:t>
            </a:r>
          </a:p>
        </p:txBody>
      </p:sp>
      <p:sp>
        <p:nvSpPr>
          <p:cNvPr id="18" name="TextBox 17"/>
          <p:cNvSpPr txBox="1"/>
          <p:nvPr/>
        </p:nvSpPr>
        <p:spPr>
          <a:xfrm>
            <a:off x="6880765" y="3175855"/>
            <a:ext cx="1530235" cy="213763"/>
          </a:xfrm>
          <a:prstGeom prst="rect">
            <a:avLst/>
          </a:prstGeom>
          <a:solidFill>
            <a:schemeClr val="accent1">
              <a:lumMod val="40000"/>
              <a:lumOff val="60000"/>
            </a:schemeClr>
          </a:solidFill>
        </p:spPr>
        <p:txBody>
          <a:bodyPr wrap="square" rtlCol="0">
            <a:spAutoFit/>
          </a:bodyPr>
          <a:lstStyle/>
          <a:p>
            <a:pPr algn="ctr"/>
            <a:r>
              <a:rPr lang="en-GB" sz="800" dirty="0"/>
              <a:t>≈  5WEEKS  10</a:t>
            </a:r>
            <a:r>
              <a:rPr lang="en-GB" sz="800" baseline="30000" dirty="0"/>
              <a:t>th</a:t>
            </a:r>
            <a:r>
              <a:rPr lang="en-GB" sz="800" dirty="0"/>
              <a:t> Jan – 18</a:t>
            </a:r>
            <a:r>
              <a:rPr lang="en-GB" sz="800" baseline="30000" dirty="0"/>
              <a:t>th</a:t>
            </a:r>
            <a:r>
              <a:rPr lang="en-GB" sz="800" dirty="0"/>
              <a:t> Feb  </a:t>
            </a:r>
          </a:p>
        </p:txBody>
      </p:sp>
      <p:sp>
        <p:nvSpPr>
          <p:cNvPr id="19" name="TextBox 18"/>
          <p:cNvSpPr txBox="1"/>
          <p:nvPr/>
        </p:nvSpPr>
        <p:spPr>
          <a:xfrm>
            <a:off x="6869925" y="5954759"/>
            <a:ext cx="1508911" cy="215444"/>
          </a:xfrm>
          <a:prstGeom prst="rect">
            <a:avLst/>
          </a:prstGeom>
          <a:solidFill>
            <a:srgbClr val="0070C0"/>
          </a:solidFill>
          <a:ln>
            <a:solidFill>
              <a:srgbClr val="0070C0"/>
            </a:solidFill>
          </a:ln>
        </p:spPr>
        <p:txBody>
          <a:bodyPr wrap="square" rtlCol="0">
            <a:spAutoFit/>
          </a:bodyPr>
          <a:lstStyle/>
          <a:p>
            <a:pPr algn="ctr"/>
            <a:r>
              <a:rPr lang="en-GB" sz="800" dirty="0"/>
              <a:t>≈2 WEEKS  6</a:t>
            </a:r>
            <a:r>
              <a:rPr lang="en-GB" sz="800" baseline="30000" dirty="0"/>
              <a:t>th</a:t>
            </a:r>
            <a:r>
              <a:rPr lang="en-GB" sz="800" dirty="0"/>
              <a:t> June- 17</a:t>
            </a:r>
            <a:r>
              <a:rPr lang="en-GB" sz="800" baseline="30000" dirty="0"/>
              <a:t>th</a:t>
            </a:r>
            <a:r>
              <a:rPr lang="en-GB" sz="800" dirty="0"/>
              <a:t> June</a:t>
            </a:r>
          </a:p>
        </p:txBody>
      </p:sp>
      <p:sp>
        <p:nvSpPr>
          <p:cNvPr id="20" name="TextBox 19"/>
          <p:cNvSpPr txBox="1"/>
          <p:nvPr/>
        </p:nvSpPr>
        <p:spPr>
          <a:xfrm>
            <a:off x="6888640" y="4012966"/>
            <a:ext cx="1537246" cy="215444"/>
          </a:xfrm>
          <a:prstGeom prst="rect">
            <a:avLst/>
          </a:prstGeom>
          <a:solidFill>
            <a:schemeClr val="accent1">
              <a:lumMod val="40000"/>
              <a:lumOff val="60000"/>
            </a:schemeClr>
          </a:solidFill>
        </p:spPr>
        <p:txBody>
          <a:bodyPr wrap="square" rtlCol="0">
            <a:spAutoFit/>
          </a:bodyPr>
          <a:lstStyle/>
          <a:p>
            <a:pPr algn="ctr"/>
            <a:r>
              <a:rPr lang="en-GB" sz="800" dirty="0"/>
              <a:t>≈3 WEEKS  21</a:t>
            </a:r>
            <a:r>
              <a:rPr lang="en-GB" sz="800" baseline="30000" dirty="0"/>
              <a:t>st</a:t>
            </a:r>
            <a:r>
              <a:rPr lang="en-GB" sz="800" dirty="0"/>
              <a:t> Feb- March 11th</a:t>
            </a:r>
          </a:p>
        </p:txBody>
      </p:sp>
      <p:sp>
        <p:nvSpPr>
          <p:cNvPr id="22" name="TextBox 21"/>
          <p:cNvSpPr txBox="1"/>
          <p:nvPr/>
        </p:nvSpPr>
        <p:spPr>
          <a:xfrm>
            <a:off x="6890656" y="4458463"/>
            <a:ext cx="1535230" cy="215444"/>
          </a:xfrm>
          <a:prstGeom prst="rect">
            <a:avLst/>
          </a:prstGeom>
          <a:solidFill>
            <a:schemeClr val="accent1">
              <a:lumMod val="40000"/>
              <a:lumOff val="60000"/>
            </a:schemeClr>
          </a:solidFill>
        </p:spPr>
        <p:txBody>
          <a:bodyPr wrap="square" rtlCol="0">
            <a:spAutoFit/>
          </a:bodyPr>
          <a:lstStyle/>
          <a:p>
            <a:pPr algn="ctr"/>
            <a:r>
              <a:rPr lang="en-GB" sz="800" dirty="0"/>
              <a:t>≈4 WEEKS  14</a:t>
            </a:r>
            <a:r>
              <a:rPr lang="en-GB" sz="800" baseline="30000" dirty="0"/>
              <a:t>th</a:t>
            </a:r>
            <a:r>
              <a:rPr lang="en-GB" sz="800" dirty="0"/>
              <a:t>  March – 8</a:t>
            </a:r>
            <a:r>
              <a:rPr lang="en-GB" sz="800" baseline="30000" dirty="0"/>
              <a:t>th</a:t>
            </a:r>
            <a:r>
              <a:rPr lang="en-GB" sz="800" dirty="0"/>
              <a:t> April</a:t>
            </a:r>
          </a:p>
        </p:txBody>
      </p:sp>
      <p:sp>
        <p:nvSpPr>
          <p:cNvPr id="23" name="TextBox 22"/>
          <p:cNvSpPr txBox="1"/>
          <p:nvPr/>
        </p:nvSpPr>
        <p:spPr>
          <a:xfrm>
            <a:off x="6899136" y="5148430"/>
            <a:ext cx="1507746" cy="215444"/>
          </a:xfrm>
          <a:prstGeom prst="rect">
            <a:avLst/>
          </a:prstGeom>
          <a:solidFill>
            <a:srgbClr val="0070C0"/>
          </a:solidFill>
        </p:spPr>
        <p:txBody>
          <a:bodyPr wrap="square" rtlCol="0">
            <a:spAutoFit/>
          </a:bodyPr>
          <a:lstStyle/>
          <a:p>
            <a:pPr algn="ctr">
              <a:defRPr/>
            </a:pPr>
            <a:r>
              <a:rPr lang="en-GB" sz="800" dirty="0"/>
              <a:t>≈7 WEEKS  25</a:t>
            </a:r>
            <a:r>
              <a:rPr lang="en-GB" sz="800" baseline="30000" dirty="0"/>
              <a:t>th</a:t>
            </a:r>
            <a:r>
              <a:rPr lang="en-GB" sz="800" dirty="0"/>
              <a:t> April – 27</a:t>
            </a:r>
            <a:r>
              <a:rPr lang="en-GB" sz="800" baseline="30000" dirty="0"/>
              <a:t>th</a:t>
            </a:r>
            <a:r>
              <a:rPr lang="en-GB" sz="800" dirty="0"/>
              <a:t> May</a:t>
            </a:r>
          </a:p>
        </p:txBody>
      </p:sp>
      <p:sp>
        <p:nvSpPr>
          <p:cNvPr id="27" name="TextBox 26"/>
          <p:cNvSpPr txBox="1"/>
          <p:nvPr/>
        </p:nvSpPr>
        <p:spPr>
          <a:xfrm>
            <a:off x="6955944" y="282973"/>
            <a:ext cx="1422892" cy="58477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p:spPr>
        <p:txBody>
          <a:bodyPr wrap="square" rtlCol="0">
            <a:spAutoFit/>
          </a:bodyPr>
          <a:lstStyle/>
          <a:p>
            <a:pPr algn="ctr"/>
            <a:r>
              <a:rPr lang="en-GB" sz="1600" dirty="0" err="1"/>
              <a:t>HoH</a:t>
            </a:r>
            <a:r>
              <a:rPr lang="en-GB" sz="1600" dirty="0"/>
              <a:t> Academic year</a:t>
            </a:r>
          </a:p>
        </p:txBody>
      </p:sp>
      <p:sp>
        <p:nvSpPr>
          <p:cNvPr id="34" name="TextBox 33"/>
          <p:cNvSpPr txBox="1"/>
          <p:nvPr/>
        </p:nvSpPr>
        <p:spPr>
          <a:xfrm>
            <a:off x="6869925" y="6384884"/>
            <a:ext cx="1508965" cy="338554"/>
          </a:xfrm>
          <a:prstGeom prst="rect">
            <a:avLst/>
          </a:prstGeom>
          <a:solidFill>
            <a:srgbClr val="0070C0"/>
          </a:solidFill>
        </p:spPr>
        <p:txBody>
          <a:bodyPr wrap="square" rtlCol="0">
            <a:spAutoFit/>
          </a:bodyPr>
          <a:lstStyle/>
          <a:p>
            <a:pPr lvl="0" algn="ctr">
              <a:defRPr/>
            </a:pPr>
            <a:r>
              <a:rPr lang="en-GB" sz="800" dirty="0"/>
              <a:t>≈3 WEEKS </a:t>
            </a:r>
          </a:p>
          <a:p>
            <a:pPr lvl="0" algn="ctr">
              <a:defRPr/>
            </a:pPr>
            <a:r>
              <a:rPr lang="en-GB" sz="800"/>
              <a:t>20</a:t>
            </a:r>
            <a:r>
              <a:rPr lang="en-GB" sz="800" baseline="30000"/>
              <a:t>th</a:t>
            </a:r>
            <a:r>
              <a:rPr lang="en-GB" sz="800"/>
              <a:t> June- 8</a:t>
            </a:r>
            <a:r>
              <a:rPr lang="en-GB" sz="800" baseline="30000"/>
              <a:t>th</a:t>
            </a:r>
            <a:r>
              <a:rPr lang="en-GB" sz="800"/>
              <a:t> July</a:t>
            </a:r>
          </a:p>
        </p:txBody>
      </p:sp>
      <p:pic>
        <p:nvPicPr>
          <p:cNvPr id="39" name="Picture 38"/>
          <p:cNvPicPr>
            <a:picLocks noChangeAspect="1"/>
          </p:cNvPicPr>
          <p:nvPr/>
        </p:nvPicPr>
        <p:blipFill>
          <a:blip r:embed="rId2"/>
          <a:stretch>
            <a:fillRect/>
          </a:stretch>
        </p:blipFill>
        <p:spPr>
          <a:xfrm>
            <a:off x="8504898" y="4852394"/>
            <a:ext cx="1304524" cy="17479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0" name="TextBox 39"/>
          <p:cNvSpPr txBox="1"/>
          <p:nvPr/>
        </p:nvSpPr>
        <p:spPr>
          <a:xfrm>
            <a:off x="6877131" y="2676648"/>
            <a:ext cx="1494498" cy="215444"/>
          </a:xfrm>
          <a:prstGeom prst="rect">
            <a:avLst/>
          </a:prstGeom>
          <a:solidFill>
            <a:schemeClr val="accent1">
              <a:lumMod val="40000"/>
              <a:lumOff val="60000"/>
            </a:schemeClr>
          </a:solidFill>
        </p:spPr>
        <p:txBody>
          <a:bodyPr wrap="square" rtlCol="0">
            <a:spAutoFit/>
          </a:bodyPr>
          <a:lstStyle/>
          <a:p>
            <a:pPr algn="ctr"/>
            <a:r>
              <a:rPr lang="en-GB" sz="800" dirty="0"/>
              <a:t>≈  6 WEEKS 15</a:t>
            </a:r>
            <a:r>
              <a:rPr lang="en-GB" sz="800" baseline="30000" dirty="0"/>
              <a:t>th</a:t>
            </a:r>
            <a:r>
              <a:rPr lang="en-GB" sz="800" dirty="0"/>
              <a:t> Nov-  Jan 7th  </a:t>
            </a:r>
          </a:p>
        </p:txBody>
      </p:sp>
      <p:sp>
        <p:nvSpPr>
          <p:cNvPr id="24" name="TextBox 23"/>
          <p:cNvSpPr txBox="1"/>
          <p:nvPr/>
        </p:nvSpPr>
        <p:spPr>
          <a:xfrm>
            <a:off x="6869925" y="2265725"/>
            <a:ext cx="1487034" cy="223817"/>
          </a:xfrm>
          <a:prstGeom prst="rect">
            <a:avLst/>
          </a:prstGeom>
          <a:solidFill>
            <a:srgbClr val="00B0F0"/>
          </a:solidFill>
        </p:spPr>
        <p:txBody>
          <a:bodyPr wrap="square" rtlCol="0">
            <a:spAutoFit/>
          </a:bodyPr>
          <a:lstStyle/>
          <a:p>
            <a:pPr algn="ctr"/>
            <a:r>
              <a:rPr lang="en-GB" sz="800" dirty="0"/>
              <a:t>≈ 2 WEEKS 1</a:t>
            </a:r>
            <a:r>
              <a:rPr lang="en-GB" sz="800" baseline="30000" dirty="0"/>
              <a:t>st</a:t>
            </a:r>
            <a:r>
              <a:rPr lang="en-GB" sz="800" dirty="0"/>
              <a:t> Nov- 12</a:t>
            </a:r>
            <a:r>
              <a:rPr lang="en-GB" sz="800" baseline="30000" dirty="0"/>
              <a:t>h</a:t>
            </a:r>
            <a:r>
              <a:rPr lang="en-GB" sz="800" dirty="0"/>
              <a:t> Nov </a:t>
            </a:r>
          </a:p>
        </p:txBody>
      </p:sp>
      <p:pic>
        <p:nvPicPr>
          <p:cNvPr id="5" name="Picture 4"/>
          <p:cNvPicPr>
            <a:picLocks noChangeAspect="1"/>
          </p:cNvPicPr>
          <p:nvPr/>
        </p:nvPicPr>
        <p:blipFill>
          <a:blip r:embed="rId3"/>
          <a:stretch>
            <a:fillRect/>
          </a:stretch>
        </p:blipFill>
        <p:spPr>
          <a:xfrm>
            <a:off x="668338" y="798289"/>
            <a:ext cx="6094240" cy="6077814"/>
          </a:xfrm>
          <a:prstGeom prst="rect">
            <a:avLst/>
          </a:prstGeom>
        </p:spPr>
      </p:pic>
      <p:pic>
        <p:nvPicPr>
          <p:cNvPr id="4" name="Picture 3"/>
          <p:cNvPicPr>
            <a:picLocks noChangeAspect="1"/>
          </p:cNvPicPr>
          <p:nvPr/>
        </p:nvPicPr>
        <p:blipFill>
          <a:blip r:embed="rId4"/>
          <a:stretch>
            <a:fillRect/>
          </a:stretch>
        </p:blipFill>
        <p:spPr>
          <a:xfrm>
            <a:off x="202348" y="230220"/>
            <a:ext cx="1643016" cy="9840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1" name="TextBox 20">
            <a:extLst>
              <a:ext uri="{FF2B5EF4-FFF2-40B4-BE49-F238E27FC236}">
                <a16:creationId xmlns:a16="http://schemas.microsoft.com/office/drawing/2014/main" id="{96A21C5D-D6AC-472D-A6B3-7723E41E0D56}"/>
              </a:ext>
            </a:extLst>
          </p:cNvPr>
          <p:cNvSpPr txBox="1"/>
          <p:nvPr/>
        </p:nvSpPr>
        <p:spPr>
          <a:xfrm>
            <a:off x="8742218" y="263236"/>
            <a:ext cx="1010192" cy="2185214"/>
          </a:xfrm>
          <a:prstGeom prst="rect">
            <a:avLst/>
          </a:prstGeom>
          <a:solidFill>
            <a:schemeClr val="accent1">
              <a:lumMod val="40000"/>
              <a:lumOff val="60000"/>
            </a:schemeClr>
          </a:solidFill>
        </p:spPr>
        <p:txBody>
          <a:bodyPr wrap="square" rtlCol="0">
            <a:spAutoFit/>
          </a:bodyPr>
          <a:lstStyle/>
          <a:p>
            <a:r>
              <a:rPr lang="en-GB" sz="800" dirty="0"/>
              <a:t>*Please note than these are approximate dates  based on Leicestershire  term dates. This plan  will  help to keep teachers  on track with coverage but teachers may makes  slight changes based on monitoring and assessment. This plan will be reviewed in Sept 22.</a:t>
            </a:r>
          </a:p>
        </p:txBody>
      </p:sp>
    </p:spTree>
    <p:extLst>
      <p:ext uri="{BB962C8B-B14F-4D97-AF65-F5344CB8AC3E}">
        <p14:creationId xmlns:p14="http://schemas.microsoft.com/office/powerpoint/2010/main" val="40527425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410547" y="513183"/>
            <a:ext cx="4833257" cy="369332"/>
          </a:xfrm>
          <a:prstGeom prst="rect">
            <a:avLst/>
          </a:prstGeom>
          <a:noFill/>
        </p:spPr>
        <p:txBody>
          <a:bodyPr wrap="square" rtlCol="0">
            <a:spAutoFit/>
          </a:bodyPr>
          <a:lstStyle/>
          <a:p>
            <a:r>
              <a:rPr lang="en-GB" b="1" dirty="0"/>
              <a:t>Links to online materials to support planning</a:t>
            </a:r>
          </a:p>
        </p:txBody>
      </p:sp>
      <p:graphicFrame>
        <p:nvGraphicFramePr>
          <p:cNvPr id="14" name="Table 13"/>
          <p:cNvGraphicFramePr>
            <a:graphicFrameLocks noGrp="1"/>
          </p:cNvGraphicFramePr>
          <p:nvPr>
            <p:extLst>
              <p:ext uri="{D42A27DB-BD31-4B8C-83A1-F6EECF244321}">
                <p14:modId xmlns:p14="http://schemas.microsoft.com/office/powerpoint/2010/main" val="1340741486"/>
              </p:ext>
            </p:extLst>
          </p:nvPr>
        </p:nvGraphicFramePr>
        <p:xfrm>
          <a:off x="410547" y="1184987"/>
          <a:ext cx="9237305" cy="5554514"/>
        </p:xfrm>
        <a:graphic>
          <a:graphicData uri="http://schemas.openxmlformats.org/drawingml/2006/table">
            <a:tbl>
              <a:tblPr firstRow="1" bandRow="1">
                <a:tableStyleId>{5C22544A-7EE6-4342-B048-85BDC9FD1C3A}</a:tableStyleId>
              </a:tblPr>
              <a:tblGrid>
                <a:gridCol w="535589">
                  <a:extLst>
                    <a:ext uri="{9D8B030D-6E8A-4147-A177-3AD203B41FA5}">
                      <a16:colId xmlns:a16="http://schemas.microsoft.com/office/drawing/2014/main" val="1313454505"/>
                    </a:ext>
                  </a:extLst>
                </a:gridCol>
                <a:gridCol w="1158286">
                  <a:extLst>
                    <a:ext uri="{9D8B030D-6E8A-4147-A177-3AD203B41FA5}">
                      <a16:colId xmlns:a16="http://schemas.microsoft.com/office/drawing/2014/main" val="3749358446"/>
                    </a:ext>
                  </a:extLst>
                </a:gridCol>
                <a:gridCol w="4015112">
                  <a:extLst>
                    <a:ext uri="{9D8B030D-6E8A-4147-A177-3AD203B41FA5}">
                      <a16:colId xmlns:a16="http://schemas.microsoft.com/office/drawing/2014/main" val="663066018"/>
                    </a:ext>
                  </a:extLst>
                </a:gridCol>
                <a:gridCol w="987583">
                  <a:extLst>
                    <a:ext uri="{9D8B030D-6E8A-4147-A177-3AD203B41FA5}">
                      <a16:colId xmlns:a16="http://schemas.microsoft.com/office/drawing/2014/main" val="3747977520"/>
                    </a:ext>
                  </a:extLst>
                </a:gridCol>
                <a:gridCol w="2540735">
                  <a:extLst>
                    <a:ext uri="{9D8B030D-6E8A-4147-A177-3AD203B41FA5}">
                      <a16:colId xmlns:a16="http://schemas.microsoft.com/office/drawing/2014/main" val="4260619891"/>
                    </a:ext>
                  </a:extLst>
                </a:gridCol>
              </a:tblGrid>
              <a:tr h="512593">
                <a:tc>
                  <a:txBody>
                    <a:bodyPr/>
                    <a:lstStyle/>
                    <a:p>
                      <a:pPr algn="ctr"/>
                      <a:r>
                        <a:rPr lang="en-GB" sz="1050" dirty="0"/>
                        <a:t>unit</a:t>
                      </a:r>
                    </a:p>
                  </a:txBody>
                  <a:tcPr/>
                </a:tc>
                <a:tc>
                  <a:txBody>
                    <a:bodyPr/>
                    <a:lstStyle/>
                    <a:p>
                      <a:pPr algn="ctr"/>
                      <a:r>
                        <a:rPr lang="en-GB" sz="1050" dirty="0"/>
                        <a:t>Time</a:t>
                      </a:r>
                      <a:r>
                        <a:rPr lang="en-GB" sz="1050" baseline="0" dirty="0"/>
                        <a:t> allocation</a:t>
                      </a:r>
                    </a:p>
                    <a:p>
                      <a:pPr algn="ctr"/>
                      <a:r>
                        <a:rPr lang="en-GB" sz="1050" baseline="0" dirty="0"/>
                        <a:t>Approximate</a:t>
                      </a:r>
                      <a:endParaRPr lang="en-GB" sz="105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t>Main</a:t>
                      </a:r>
                      <a:r>
                        <a:rPr lang="en-GB" sz="1050" b="1" baseline="0" dirty="0"/>
                        <a:t> </a:t>
                      </a:r>
                      <a:r>
                        <a:rPr lang="en-GB" sz="1050" b="1" dirty="0"/>
                        <a:t> Focus and link to materials to support planning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p>
                  </a:txBody>
                  <a:tcPr/>
                </a:tc>
                <a:tc>
                  <a:txBody>
                    <a:bodyPr/>
                    <a:lstStyle/>
                    <a:p>
                      <a:pPr algn="ctr"/>
                      <a:r>
                        <a:rPr lang="en-GB" sz="1050" dirty="0">
                          <a:hlinkClick r:id="rId2"/>
                        </a:rPr>
                        <a:t>Links</a:t>
                      </a:r>
                      <a:r>
                        <a:rPr lang="en-GB" sz="1050" baseline="0" dirty="0">
                          <a:hlinkClick r:id="rId2"/>
                        </a:rPr>
                        <a:t> to Maths Guidance</a:t>
                      </a:r>
                      <a:endParaRPr lang="en-GB" sz="1050" baseline="0" dirty="0"/>
                    </a:p>
                    <a:p>
                      <a:pPr algn="ctr"/>
                      <a:endParaRPr lang="en-GB" sz="1050" dirty="0"/>
                    </a:p>
                  </a:txBody>
                  <a:tcPr/>
                </a:tc>
                <a:tc>
                  <a:txBody>
                    <a:bodyPr/>
                    <a:lstStyle/>
                    <a:p>
                      <a:pPr algn="ctr"/>
                      <a:r>
                        <a:rPr lang="en-GB" sz="1050" dirty="0"/>
                        <a:t>Links to PD</a:t>
                      </a:r>
                      <a:r>
                        <a:rPr lang="en-GB" sz="1050" baseline="0" dirty="0"/>
                        <a:t> materials</a:t>
                      </a:r>
                      <a:endParaRPr lang="en-GB" sz="1050" dirty="0"/>
                    </a:p>
                  </a:txBody>
                  <a:tcPr/>
                </a:tc>
                <a:extLst>
                  <a:ext uri="{0D108BD9-81ED-4DB2-BD59-A6C34878D82A}">
                    <a16:rowId xmlns:a16="http://schemas.microsoft.com/office/drawing/2014/main" val="3226823926"/>
                  </a:ext>
                </a:extLst>
              </a:tr>
              <a:tr h="444138">
                <a:tc>
                  <a:txBody>
                    <a:bodyPr/>
                    <a:lstStyle/>
                    <a:p>
                      <a:pPr algn="ctr"/>
                      <a:r>
                        <a:rPr lang="en-GB" sz="1200" baseline="0" dirty="0">
                          <a:solidFill>
                            <a:schemeClr val="tx1"/>
                          </a:solidFill>
                        </a:rPr>
                        <a:t>1</a:t>
                      </a:r>
                      <a:endParaRPr lang="en-GB" sz="1200"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t>≈5 WEEKS Aug 30</a:t>
                      </a:r>
                      <a:r>
                        <a:rPr lang="en-GB" sz="1100" baseline="30000" dirty="0"/>
                        <a:t>th</a:t>
                      </a:r>
                      <a:r>
                        <a:rPr lang="en-GB" sz="1100" dirty="0"/>
                        <a:t> – 1</a:t>
                      </a:r>
                      <a:r>
                        <a:rPr lang="en-GB" sz="1100" baseline="30000" dirty="0"/>
                        <a:t>st</a:t>
                      </a:r>
                      <a:r>
                        <a:rPr lang="en-GB" sz="1100" dirty="0"/>
                        <a:t> Oct</a:t>
                      </a:r>
                    </a:p>
                    <a:p>
                      <a:pPr algn="ctr"/>
                      <a:endParaRPr lang="en-GB" sz="1100" b="1"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baseline="0" dirty="0">
                          <a:solidFill>
                            <a:schemeClr val="tx1"/>
                          </a:solidFill>
                          <a:latin typeface="+mn-lt"/>
                          <a:ea typeface="+mn-ea"/>
                          <a:cs typeface="+mn-cs"/>
                          <a:hlinkClick r:id="rId3"/>
                        </a:rPr>
                        <a:t>Decimal Fractions</a:t>
                      </a:r>
                      <a:endParaRPr lang="en-GB" sz="1200" b="1" i="0" u="none" strike="noStrike" kern="1200" baseline="0" dirty="0">
                        <a:solidFill>
                          <a:schemeClr val="tx1"/>
                        </a:solidFill>
                        <a:latin typeface="+mn-lt"/>
                        <a:ea typeface="+mn-ea"/>
                        <a:cs typeface="+mn-cs"/>
                      </a:endParaRPr>
                    </a:p>
                  </a:txBody>
                  <a:tcPr/>
                </a:tc>
                <a:tc>
                  <a:txBody>
                    <a:bodyPr/>
                    <a:lstStyle/>
                    <a:p>
                      <a:pPr marL="0" lvl="0" indent="0" algn="ctr">
                        <a:buFont typeface="Arial" panose="020B0604020202020204" pitchFamily="34" charset="0"/>
                        <a:buNone/>
                        <a:tabLst>
                          <a:tab pos="228600" algn="l"/>
                          <a:tab pos="457200" algn="l"/>
                        </a:tabLst>
                      </a:pPr>
                      <a:r>
                        <a:rPr lang="en-GB" sz="1200" dirty="0">
                          <a:solidFill>
                            <a:schemeClr val="tx1">
                              <a:lumMod val="65000"/>
                              <a:lumOff val="35000"/>
                            </a:schemeClr>
                          </a:solidFill>
                          <a:latin typeface="Arial" panose="020B0604020202020204" pitchFamily="34" charset="0"/>
                          <a:ea typeface="Calibri" panose="020F0502020204030204" pitchFamily="34" charset="0"/>
                          <a:cs typeface="Arial" panose="020B0604020202020204" pitchFamily="34" charset="0"/>
                        </a:rPr>
                        <a:t>5NPV1</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lumMod val="65000"/>
                              <a:lumOff val="35000"/>
                            </a:schemeClr>
                          </a:solidFill>
                          <a:latin typeface="Arial" panose="020B0604020202020204" pitchFamily="34" charset="0"/>
                          <a:ea typeface="Calibri" panose="020F0502020204030204" pitchFamily="34" charset="0"/>
                          <a:cs typeface="Arial" panose="020B0604020202020204" pitchFamily="34" charset="0"/>
                        </a:rPr>
                        <a:t>5NPV2</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lumMod val="65000"/>
                              <a:lumOff val="35000"/>
                            </a:schemeClr>
                          </a:solidFill>
                          <a:latin typeface="Arial" panose="020B0604020202020204" pitchFamily="34" charset="0"/>
                          <a:ea typeface="Calibri" panose="020F0502020204030204" pitchFamily="34" charset="0"/>
                          <a:cs typeface="Arial" panose="020B0604020202020204" pitchFamily="34" charset="0"/>
                        </a:rPr>
                        <a:t>5NPV3</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lumMod val="65000"/>
                              <a:lumOff val="35000"/>
                            </a:schemeClr>
                          </a:solidFill>
                          <a:latin typeface="Arial" panose="020B0604020202020204" pitchFamily="34" charset="0"/>
                          <a:ea typeface="Calibri" panose="020F0502020204030204" pitchFamily="34" charset="0"/>
                          <a:cs typeface="Arial" panose="020B0604020202020204" pitchFamily="34" charset="0"/>
                        </a:rPr>
                        <a:t>5NPV4</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lumMod val="65000"/>
                              <a:lumOff val="35000"/>
                            </a:schemeClr>
                          </a:solidFill>
                          <a:latin typeface="Arial" panose="020B0604020202020204" pitchFamily="34" charset="0"/>
                          <a:ea typeface="Calibri" panose="020F0502020204030204" pitchFamily="34" charset="0"/>
                          <a:cs typeface="Arial" panose="020B0604020202020204" pitchFamily="34" charset="0"/>
                        </a:rPr>
                        <a:t>5NF2</a:t>
                      </a:r>
                    </a:p>
                    <a:p>
                      <a:pPr marL="0" lvl="0" indent="0" algn="ctr">
                        <a:buFont typeface="Arial" panose="020B0604020202020204" pitchFamily="34" charset="0"/>
                        <a:buNone/>
                        <a:tabLst>
                          <a:tab pos="228600" algn="l"/>
                          <a:tab pos="457200" algn="l"/>
                        </a:tabLst>
                      </a:pPr>
                      <a:endParaRPr lang="en-GB" sz="1200" dirty="0">
                        <a:solidFill>
                          <a:schemeClr val="tx1">
                            <a:lumMod val="65000"/>
                            <a:lumOff val="35000"/>
                          </a:schemeClr>
                        </a:solidFill>
                        <a:latin typeface="Arial" panose="020B0604020202020204" pitchFamily="34" charset="0"/>
                        <a:ea typeface="Calibri" panose="020F050202020403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4"/>
                        </a:rPr>
                        <a:t>1.23 Composition and calculation: tenths</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5"/>
                        </a:rPr>
                        <a:t>1.24 Composition and calculation: hundredths and thousandths</a:t>
                      </a:r>
                      <a:endParaRPr lang="en-GB" sz="1200" dirty="0"/>
                    </a:p>
                    <a:p>
                      <a:pPr algn="l"/>
                      <a:endParaRPr lang="en-GB" sz="1200" dirty="0">
                        <a:solidFill>
                          <a:schemeClr val="tx1"/>
                        </a:solidFill>
                      </a:endParaRPr>
                    </a:p>
                  </a:txBody>
                  <a:tcPr/>
                </a:tc>
                <a:extLst>
                  <a:ext uri="{0D108BD9-81ED-4DB2-BD59-A6C34878D82A}">
                    <a16:rowId xmlns:a16="http://schemas.microsoft.com/office/drawing/2014/main" val="1390292336"/>
                  </a:ext>
                </a:extLst>
              </a:tr>
              <a:tr h="472130">
                <a:tc>
                  <a:txBody>
                    <a:bodyPr/>
                    <a:lstStyle/>
                    <a:p>
                      <a:pPr algn="ctr"/>
                      <a:r>
                        <a:rPr lang="en-GB" sz="1200" dirty="0">
                          <a:solidFill>
                            <a:schemeClr val="tx1"/>
                          </a:solidFill>
                        </a:rPr>
                        <a:t>2</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t>≈ 3 WEEKS 1</a:t>
                      </a:r>
                      <a:r>
                        <a:rPr lang="en-GB" sz="1100" baseline="30000" dirty="0"/>
                        <a:t>st</a:t>
                      </a:r>
                      <a:r>
                        <a:rPr lang="en-GB" sz="1100" dirty="0"/>
                        <a:t> Oct-</a:t>
                      </a:r>
                      <a:r>
                        <a:rPr lang="en-GB" sz="1100" baseline="30000" dirty="0"/>
                        <a:t>–</a:t>
                      </a:r>
                      <a:r>
                        <a:rPr lang="en-GB" sz="1100" dirty="0"/>
                        <a:t> Oct 29</a:t>
                      </a:r>
                      <a:r>
                        <a:rPr lang="en-GB" sz="1100" baseline="30000" dirty="0"/>
                        <a:t>th</a:t>
                      </a:r>
                      <a:r>
                        <a:rPr lang="en-GB" sz="1100" dirty="0"/>
                        <a:t> </a:t>
                      </a:r>
                    </a:p>
                    <a:p>
                      <a:pPr algn="ctr"/>
                      <a:endParaRPr lang="en-GB" sz="1100" b="1" dirty="0">
                        <a:solidFill>
                          <a:schemeClr val="tx1"/>
                        </a:solidFill>
                      </a:endParaRPr>
                    </a:p>
                  </a:txBody>
                  <a:tcPr/>
                </a:tc>
                <a:tc>
                  <a:txBody>
                    <a:bodyPr/>
                    <a:lstStyle/>
                    <a:p>
                      <a:r>
                        <a:rPr lang="en-GB" sz="1200" b="1" i="0" u="none" strike="noStrike" kern="1200" baseline="0" dirty="0">
                          <a:solidFill>
                            <a:schemeClr val="tx1"/>
                          </a:solidFill>
                          <a:latin typeface="+mn-lt"/>
                          <a:ea typeface="+mn-ea"/>
                          <a:cs typeface="+mn-cs"/>
                          <a:hlinkClick r:id="rId6"/>
                        </a:rPr>
                        <a:t>Money</a:t>
                      </a:r>
                      <a:endParaRPr lang="en-GB" sz="1200" b="1" i="0" u="none" strike="noStrike" kern="1200" baseline="0" dirty="0">
                        <a:solidFill>
                          <a:schemeClr val="tx1"/>
                        </a:solidFill>
                        <a:latin typeface="+mn-lt"/>
                        <a:ea typeface="+mn-ea"/>
                        <a:cs typeface="+mn-cs"/>
                      </a:endParaRPr>
                    </a:p>
                    <a:p>
                      <a:endParaRPr lang="en-GB" sz="1200" b="1" i="0" u="none" strike="noStrike" kern="1200" baseline="0" dirty="0">
                        <a:solidFill>
                          <a:schemeClr val="tx1"/>
                        </a:solidFill>
                        <a:latin typeface="+mn-lt"/>
                        <a:ea typeface="+mn-ea"/>
                        <a:cs typeface="+mn-cs"/>
                      </a:endParaRPr>
                    </a:p>
                  </a:txBody>
                  <a:tcPr/>
                </a:tc>
                <a:tc>
                  <a:txBody>
                    <a:bodyPr/>
                    <a:lstStyle/>
                    <a:p>
                      <a:pPr algn="ctr"/>
                      <a:r>
                        <a:rPr lang="en-GB" sz="1200" dirty="0">
                          <a:solidFill>
                            <a:schemeClr val="tx1"/>
                          </a:solidFill>
                        </a:rPr>
                        <a:t>n/a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7"/>
                        </a:rPr>
                        <a:t>1.25 Addition and subtraction: money</a:t>
                      </a:r>
                      <a:endParaRPr lang="en-GB" sz="1200" dirty="0"/>
                    </a:p>
                    <a:p>
                      <a:pPr algn="l"/>
                      <a:endParaRPr lang="en-GB" sz="1200" dirty="0">
                        <a:solidFill>
                          <a:schemeClr val="tx1"/>
                        </a:solidFill>
                      </a:endParaRPr>
                    </a:p>
                  </a:txBody>
                  <a:tcPr/>
                </a:tc>
                <a:extLst>
                  <a:ext uri="{0D108BD9-81ED-4DB2-BD59-A6C34878D82A}">
                    <a16:rowId xmlns:a16="http://schemas.microsoft.com/office/drawing/2014/main" val="3288500494"/>
                  </a:ext>
                </a:extLst>
              </a:tr>
              <a:tr h="662474">
                <a:tc>
                  <a:txBody>
                    <a:bodyPr/>
                    <a:lstStyle/>
                    <a:p>
                      <a:pPr algn="ctr"/>
                      <a:r>
                        <a:rPr lang="en-GB" sz="1200" dirty="0">
                          <a:solidFill>
                            <a:schemeClr val="tx1"/>
                          </a:solidFill>
                        </a:rPr>
                        <a:t>3</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t>≈ 2 WEEKS 1</a:t>
                      </a:r>
                      <a:r>
                        <a:rPr lang="en-GB" sz="1100" baseline="30000" dirty="0"/>
                        <a:t>st</a:t>
                      </a:r>
                      <a:r>
                        <a:rPr lang="en-GB" sz="1100" dirty="0"/>
                        <a:t> Nov- 12</a:t>
                      </a:r>
                      <a:r>
                        <a:rPr lang="en-GB" sz="1100" baseline="30000" dirty="0"/>
                        <a:t>h</a:t>
                      </a:r>
                      <a:r>
                        <a:rPr lang="en-GB" sz="1100" dirty="0"/>
                        <a:t> Nov </a:t>
                      </a:r>
                    </a:p>
                    <a:p>
                      <a:pPr algn="ctr"/>
                      <a:endParaRPr lang="en-GB" sz="1100" b="1" dirty="0">
                        <a:solidFill>
                          <a:schemeClr val="tx1"/>
                        </a:solidFill>
                      </a:endParaRPr>
                    </a:p>
                  </a:txBody>
                  <a:tcPr/>
                </a:tc>
                <a:tc>
                  <a:txBody>
                    <a:bodyPr/>
                    <a:lstStyle/>
                    <a:p>
                      <a:r>
                        <a:rPr lang="en-GB" sz="1200" b="1" baseline="0" dirty="0">
                          <a:solidFill>
                            <a:schemeClr val="tx1"/>
                          </a:solidFill>
                          <a:hlinkClick r:id="rId8"/>
                        </a:rPr>
                        <a:t>Negative Numbers</a:t>
                      </a:r>
                      <a:endParaRPr lang="en-GB" sz="1200" b="1" baseline="0"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baseline="0" dirty="0">
                          <a:solidFill>
                            <a:schemeClr val="tx1"/>
                          </a:solidFill>
                        </a:rPr>
                        <a:t>n/a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9"/>
                        </a:rPr>
                        <a:t>1.27 Negative numbers: counting, comparing and calculating</a:t>
                      </a:r>
                      <a:endParaRPr lang="en-GB" sz="1200" dirty="0"/>
                    </a:p>
                    <a:p>
                      <a:endParaRPr lang="en-GB" sz="1200" dirty="0">
                        <a:solidFill>
                          <a:schemeClr val="tx1"/>
                        </a:solidFill>
                      </a:endParaRPr>
                    </a:p>
                  </a:txBody>
                  <a:tcPr/>
                </a:tc>
                <a:extLst>
                  <a:ext uri="{0D108BD9-81ED-4DB2-BD59-A6C34878D82A}">
                    <a16:rowId xmlns:a16="http://schemas.microsoft.com/office/drawing/2014/main" val="901216978"/>
                  </a:ext>
                </a:extLst>
              </a:tr>
              <a:tr h="979290">
                <a:tc>
                  <a:txBody>
                    <a:bodyPr/>
                    <a:lstStyle/>
                    <a:p>
                      <a:pPr algn="ctr"/>
                      <a:r>
                        <a:rPr lang="en-GB" sz="1200" dirty="0">
                          <a:solidFill>
                            <a:schemeClr val="tx1"/>
                          </a:solidFill>
                        </a:rPr>
                        <a:t>4</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t>≈  6 WEEKS 15</a:t>
                      </a:r>
                      <a:r>
                        <a:rPr lang="en-GB" sz="1100" baseline="30000" dirty="0"/>
                        <a:t>th</a:t>
                      </a:r>
                      <a:r>
                        <a:rPr lang="en-GB" sz="1100" dirty="0"/>
                        <a:t> Nov-  Jan 7th  </a:t>
                      </a:r>
                    </a:p>
                    <a:p>
                      <a:pPr algn="ctr"/>
                      <a:endParaRPr lang="en-GB" sz="1100" b="1" dirty="0">
                        <a:solidFill>
                          <a:schemeClr val="tx1"/>
                        </a:solidFill>
                      </a:endParaRPr>
                    </a:p>
                  </a:txBody>
                  <a:tcPr/>
                </a:tc>
                <a:tc>
                  <a:txBody>
                    <a:bodyPr/>
                    <a:lstStyle/>
                    <a:p>
                      <a:r>
                        <a:rPr lang="en-GB" sz="1200" b="1" dirty="0">
                          <a:solidFill>
                            <a:schemeClr val="tx1"/>
                          </a:solidFill>
                          <a:hlinkClick r:id="rId10"/>
                        </a:rPr>
                        <a:t>Short multiplication and short division</a:t>
                      </a:r>
                      <a:endParaRPr lang="en-GB" sz="1200" b="1"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5MD3</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5MD4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1"/>
                        </a:rPr>
                        <a:t>2.14 Multiplication: partitioning leading to short multiplication</a:t>
                      </a:r>
                      <a:r>
                        <a:rPr lang="en-GB" sz="1200"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2"/>
                        </a:rPr>
                        <a:t>2.15 Division: partitioning leading to short division</a:t>
                      </a:r>
                      <a:r>
                        <a:rPr lang="en-GB" sz="1200"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endParaRPr lang="en-GB" sz="1200" dirty="0">
                        <a:solidFill>
                          <a:schemeClr val="tx1"/>
                        </a:solidFill>
                      </a:endParaRPr>
                    </a:p>
                  </a:txBody>
                  <a:tcPr/>
                </a:tc>
                <a:extLst>
                  <a:ext uri="{0D108BD9-81ED-4DB2-BD59-A6C34878D82A}">
                    <a16:rowId xmlns:a16="http://schemas.microsoft.com/office/drawing/2014/main" val="2238389183"/>
                  </a:ext>
                </a:extLst>
              </a:tr>
              <a:tr h="979290">
                <a:tc>
                  <a:txBody>
                    <a:bodyPr/>
                    <a:lstStyle/>
                    <a:p>
                      <a:pPr algn="ctr"/>
                      <a:r>
                        <a:rPr lang="en-GB" sz="1200" dirty="0">
                          <a:solidFill>
                            <a:schemeClr val="tx1"/>
                          </a:solidFill>
                        </a:rPr>
                        <a:t>5</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t>≈  5 WEEKS  10</a:t>
                      </a:r>
                      <a:r>
                        <a:rPr lang="en-GB" sz="1100" baseline="30000" dirty="0"/>
                        <a:t>th</a:t>
                      </a:r>
                      <a:r>
                        <a:rPr lang="en-GB" sz="1100" dirty="0"/>
                        <a:t> Jan – 11th Feb  </a:t>
                      </a:r>
                    </a:p>
                    <a:p>
                      <a:pPr algn="ctr"/>
                      <a:endParaRPr lang="en-GB" sz="1100" b="1" dirty="0">
                        <a:solidFill>
                          <a:schemeClr val="tx1"/>
                        </a:solidFill>
                      </a:endParaRPr>
                    </a:p>
                  </a:txBody>
                  <a:tcPr/>
                </a:tc>
                <a:tc>
                  <a:txBody>
                    <a:bodyPr/>
                    <a:lstStyle/>
                    <a:p>
                      <a:r>
                        <a:rPr lang="en-GB" sz="1200" b="1" dirty="0">
                          <a:solidFill>
                            <a:schemeClr val="tx1"/>
                          </a:solidFill>
                          <a:hlinkClick r:id="rId13"/>
                        </a:rPr>
                        <a:t>Area and Scaling</a:t>
                      </a:r>
                      <a:endParaRPr lang="en-GB" sz="1200" b="1"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5G2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4"/>
                        </a:rPr>
                        <a:t>2.16 Multiplicative contexts: area and perimeter 1</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5"/>
                        </a:rPr>
                        <a:t>2.17 Structures: using measures and comparison to understand scaling</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endParaRPr lang="en-GB" sz="1200" dirty="0">
                        <a:solidFill>
                          <a:schemeClr val="tx1"/>
                        </a:solidFill>
                      </a:endParaRPr>
                    </a:p>
                  </a:txBody>
                  <a:tcPr/>
                </a:tc>
                <a:extLst>
                  <a:ext uri="{0D108BD9-81ED-4DB2-BD59-A6C34878D82A}">
                    <a16:rowId xmlns:a16="http://schemas.microsoft.com/office/drawing/2014/main" val="343167285"/>
                  </a:ext>
                </a:extLst>
              </a:tr>
            </a:tbl>
          </a:graphicData>
        </a:graphic>
      </p:graphicFrame>
      <p:sp>
        <p:nvSpPr>
          <p:cNvPr id="2" name="Rectangle 1"/>
          <p:cNvSpPr/>
          <p:nvPr/>
        </p:nvSpPr>
        <p:spPr>
          <a:xfrm>
            <a:off x="5666015" y="236184"/>
            <a:ext cx="4953000" cy="646331"/>
          </a:xfrm>
          <a:prstGeom prst="rect">
            <a:avLst/>
          </a:prstGeom>
        </p:spPr>
        <p:txBody>
          <a:bodyPr>
            <a:spAutoFit/>
          </a:bodyPr>
          <a:lstStyle/>
          <a:p>
            <a:r>
              <a:rPr lang="en-GB" dirty="0">
                <a:hlinkClick r:id="rId16"/>
              </a:rPr>
              <a:t>https://www.ncetm.org.uk/classroom-resources/cp-year-5-curriculum-map/</a:t>
            </a:r>
            <a:endParaRPr lang="en-GB" dirty="0"/>
          </a:p>
        </p:txBody>
      </p:sp>
    </p:spTree>
    <p:extLst>
      <p:ext uri="{BB962C8B-B14F-4D97-AF65-F5344CB8AC3E}">
        <p14:creationId xmlns:p14="http://schemas.microsoft.com/office/powerpoint/2010/main" val="3299790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410547" y="513183"/>
            <a:ext cx="4833257" cy="369332"/>
          </a:xfrm>
          <a:prstGeom prst="rect">
            <a:avLst/>
          </a:prstGeom>
          <a:noFill/>
        </p:spPr>
        <p:txBody>
          <a:bodyPr wrap="square" rtlCol="0">
            <a:spAutoFit/>
          </a:bodyPr>
          <a:lstStyle/>
          <a:p>
            <a:r>
              <a:rPr lang="en-GB" b="1" dirty="0"/>
              <a:t>Links to online materials to support planning</a:t>
            </a:r>
          </a:p>
        </p:txBody>
      </p:sp>
      <p:graphicFrame>
        <p:nvGraphicFramePr>
          <p:cNvPr id="14" name="Table 13"/>
          <p:cNvGraphicFramePr>
            <a:graphicFrameLocks noGrp="1"/>
          </p:cNvGraphicFramePr>
          <p:nvPr>
            <p:extLst>
              <p:ext uri="{D42A27DB-BD31-4B8C-83A1-F6EECF244321}">
                <p14:modId xmlns:p14="http://schemas.microsoft.com/office/powerpoint/2010/main" val="583362175"/>
              </p:ext>
            </p:extLst>
          </p:nvPr>
        </p:nvGraphicFramePr>
        <p:xfrm>
          <a:off x="517079" y="882515"/>
          <a:ext cx="9237305" cy="5688450"/>
        </p:xfrm>
        <a:graphic>
          <a:graphicData uri="http://schemas.openxmlformats.org/drawingml/2006/table">
            <a:tbl>
              <a:tblPr firstRow="1" bandRow="1">
                <a:tableStyleId>{5C22544A-7EE6-4342-B048-85BDC9FD1C3A}</a:tableStyleId>
              </a:tblPr>
              <a:tblGrid>
                <a:gridCol w="535589">
                  <a:extLst>
                    <a:ext uri="{9D8B030D-6E8A-4147-A177-3AD203B41FA5}">
                      <a16:colId xmlns:a16="http://schemas.microsoft.com/office/drawing/2014/main" val="1313454505"/>
                    </a:ext>
                  </a:extLst>
                </a:gridCol>
                <a:gridCol w="1158286">
                  <a:extLst>
                    <a:ext uri="{9D8B030D-6E8A-4147-A177-3AD203B41FA5}">
                      <a16:colId xmlns:a16="http://schemas.microsoft.com/office/drawing/2014/main" val="3749358446"/>
                    </a:ext>
                  </a:extLst>
                </a:gridCol>
                <a:gridCol w="4015112">
                  <a:extLst>
                    <a:ext uri="{9D8B030D-6E8A-4147-A177-3AD203B41FA5}">
                      <a16:colId xmlns:a16="http://schemas.microsoft.com/office/drawing/2014/main" val="663066018"/>
                    </a:ext>
                  </a:extLst>
                </a:gridCol>
                <a:gridCol w="987583">
                  <a:extLst>
                    <a:ext uri="{9D8B030D-6E8A-4147-A177-3AD203B41FA5}">
                      <a16:colId xmlns:a16="http://schemas.microsoft.com/office/drawing/2014/main" val="3747977520"/>
                    </a:ext>
                  </a:extLst>
                </a:gridCol>
                <a:gridCol w="2540735">
                  <a:extLst>
                    <a:ext uri="{9D8B030D-6E8A-4147-A177-3AD203B41FA5}">
                      <a16:colId xmlns:a16="http://schemas.microsoft.com/office/drawing/2014/main" val="4260619891"/>
                    </a:ext>
                  </a:extLst>
                </a:gridCol>
              </a:tblGrid>
              <a:tr h="629072">
                <a:tc>
                  <a:txBody>
                    <a:bodyPr/>
                    <a:lstStyle/>
                    <a:p>
                      <a:pPr algn="ctr"/>
                      <a:r>
                        <a:rPr lang="en-GB" sz="1050" dirty="0"/>
                        <a:t>unit</a:t>
                      </a:r>
                    </a:p>
                  </a:txBody>
                  <a:tcPr/>
                </a:tc>
                <a:tc>
                  <a:txBody>
                    <a:bodyPr/>
                    <a:lstStyle/>
                    <a:p>
                      <a:pPr algn="ctr"/>
                      <a:r>
                        <a:rPr lang="en-GB" sz="1050" dirty="0"/>
                        <a:t>Time</a:t>
                      </a:r>
                      <a:r>
                        <a:rPr lang="en-GB" sz="1050" baseline="0" dirty="0"/>
                        <a:t> allocation</a:t>
                      </a:r>
                    </a:p>
                    <a:p>
                      <a:pPr algn="ctr"/>
                      <a:r>
                        <a:rPr lang="en-GB" sz="1050" baseline="0" dirty="0"/>
                        <a:t>Approximate</a:t>
                      </a:r>
                      <a:endParaRPr lang="en-GB" sz="105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t>Main</a:t>
                      </a:r>
                      <a:r>
                        <a:rPr lang="en-GB" sz="1050" b="1" baseline="0" dirty="0"/>
                        <a:t> </a:t>
                      </a:r>
                      <a:r>
                        <a:rPr lang="en-GB" sz="1050" b="1" dirty="0"/>
                        <a:t> Focus and link to materials to support planning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p>
                  </a:txBody>
                  <a:tcPr/>
                </a:tc>
                <a:tc>
                  <a:txBody>
                    <a:bodyPr/>
                    <a:lstStyle/>
                    <a:p>
                      <a:pPr algn="ctr"/>
                      <a:r>
                        <a:rPr lang="en-GB" sz="1050" dirty="0">
                          <a:hlinkClick r:id="rId2"/>
                        </a:rPr>
                        <a:t>Links</a:t>
                      </a:r>
                      <a:r>
                        <a:rPr lang="en-GB" sz="1050" baseline="0" dirty="0">
                          <a:hlinkClick r:id="rId2"/>
                        </a:rPr>
                        <a:t> to Maths Guidance</a:t>
                      </a:r>
                      <a:endParaRPr lang="en-GB" sz="1050" baseline="0" dirty="0"/>
                    </a:p>
                    <a:p>
                      <a:pPr algn="ctr"/>
                      <a:endParaRPr lang="en-GB" sz="1050" dirty="0"/>
                    </a:p>
                  </a:txBody>
                  <a:tcPr/>
                </a:tc>
                <a:tc>
                  <a:txBody>
                    <a:bodyPr/>
                    <a:lstStyle/>
                    <a:p>
                      <a:pPr algn="ctr"/>
                      <a:r>
                        <a:rPr lang="en-GB" sz="1050" dirty="0"/>
                        <a:t>Links to PD</a:t>
                      </a:r>
                      <a:r>
                        <a:rPr lang="en-GB" sz="1050" baseline="0" dirty="0"/>
                        <a:t> materials</a:t>
                      </a:r>
                      <a:endParaRPr lang="en-GB" sz="1050" dirty="0"/>
                    </a:p>
                  </a:txBody>
                  <a:tcPr/>
                </a:tc>
                <a:extLst>
                  <a:ext uri="{0D108BD9-81ED-4DB2-BD59-A6C34878D82A}">
                    <a16:rowId xmlns:a16="http://schemas.microsoft.com/office/drawing/2014/main" val="3226823926"/>
                  </a:ext>
                </a:extLst>
              </a:tr>
              <a:tr h="444138">
                <a:tc>
                  <a:txBody>
                    <a:bodyPr/>
                    <a:lstStyle/>
                    <a:p>
                      <a:pPr algn="ctr"/>
                      <a:r>
                        <a:rPr lang="en-GB" sz="1200" baseline="0" dirty="0">
                          <a:solidFill>
                            <a:schemeClr val="tx1"/>
                          </a:solidFill>
                        </a:rPr>
                        <a:t>6</a:t>
                      </a:r>
                      <a:endParaRPr lang="en-GB" sz="1200" dirty="0">
                        <a:solidFill>
                          <a:schemeClr val="tx1"/>
                        </a:solidFill>
                      </a:endParaRPr>
                    </a:p>
                  </a:txBody>
                  <a:tcPr/>
                </a:tc>
                <a:tc>
                  <a:txBody>
                    <a:bodyPr/>
                    <a:lstStyle/>
                    <a:p>
                      <a:pPr algn="ctr"/>
                      <a:r>
                        <a:rPr lang="en-GB" sz="1100" b="0" dirty="0"/>
                        <a:t>≈3 WEEKS  21</a:t>
                      </a:r>
                      <a:r>
                        <a:rPr lang="en-GB" sz="1100" b="0" baseline="30000" dirty="0"/>
                        <a:t>st</a:t>
                      </a:r>
                      <a:r>
                        <a:rPr lang="en-GB" sz="1100" b="0" dirty="0"/>
                        <a:t> Feb- March 11th</a:t>
                      </a:r>
                      <a:endParaRPr lang="en-GB" sz="1100" b="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baseline="0" dirty="0">
                          <a:solidFill>
                            <a:srgbClr val="0070C0"/>
                          </a:solidFill>
                          <a:latin typeface="+mn-lt"/>
                          <a:ea typeface="+mn-ea"/>
                          <a:cs typeface="+mn-cs"/>
                          <a:hlinkClick r:id="rId3">
                            <a:extLst>
                              <a:ext uri="{A12FA001-AC4F-418D-AE19-62706E023703}">
                                <ahyp:hlinkClr xmlns:ahyp="http://schemas.microsoft.com/office/drawing/2018/hyperlinkcolor" val="tx"/>
                              </a:ext>
                            </a:extLst>
                          </a:hlinkClick>
                        </a:rPr>
                        <a:t>Calculating with decimal fractions</a:t>
                      </a:r>
                      <a:endParaRPr lang="en-GB" sz="1200" b="1" i="0" u="none" strike="noStrike" kern="1200" baseline="0" dirty="0">
                        <a:solidFill>
                          <a:srgbClr val="0070C0"/>
                        </a:solidFill>
                        <a:latin typeface="+mn-lt"/>
                        <a:ea typeface="+mn-ea"/>
                        <a:cs typeface="+mn-cs"/>
                      </a:endParaRPr>
                    </a:p>
                  </a:txBody>
                  <a:tcPr/>
                </a:tc>
                <a:tc>
                  <a:txBody>
                    <a:bodyPr/>
                    <a:lstStyle/>
                    <a:p>
                      <a:pPr marL="0" lvl="0" indent="0" algn="ctr">
                        <a:buFont typeface="Arial" panose="020B0604020202020204" pitchFamily="34" charset="0"/>
                        <a:buNone/>
                        <a:tabLst>
                          <a:tab pos="228600" algn="l"/>
                          <a:tab pos="457200" algn="l"/>
                        </a:tabLst>
                      </a:pPr>
                      <a:r>
                        <a:rPr lang="en-GB" sz="1200" dirty="0">
                          <a:solidFill>
                            <a:schemeClr val="tx1">
                              <a:lumMod val="65000"/>
                              <a:lumOff val="35000"/>
                            </a:schemeClr>
                          </a:solidFill>
                          <a:latin typeface="Arial" panose="020B0604020202020204" pitchFamily="34" charset="0"/>
                          <a:ea typeface="Calibri" panose="020F0502020204030204" pitchFamily="34" charset="0"/>
                          <a:cs typeface="Arial" panose="020B0604020202020204" pitchFamily="34" charset="0"/>
                        </a:rPr>
                        <a:t>5MD1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4"/>
                        </a:rPr>
                        <a:t>2.29 Decimal place value knowledge, multiplication and division</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5"/>
                        </a:rPr>
                        <a:t>2.19 Calculation: x/÷ decimal fractions by whole numbers</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a:tc>
                <a:extLst>
                  <a:ext uri="{0D108BD9-81ED-4DB2-BD59-A6C34878D82A}">
                    <a16:rowId xmlns:a16="http://schemas.microsoft.com/office/drawing/2014/main" val="1390292336"/>
                  </a:ext>
                </a:extLst>
              </a:tr>
              <a:tr h="0">
                <a:tc>
                  <a:txBody>
                    <a:bodyPr/>
                    <a:lstStyle/>
                    <a:p>
                      <a:pPr algn="ctr"/>
                      <a:r>
                        <a:rPr lang="en-GB" sz="1200" dirty="0">
                          <a:solidFill>
                            <a:schemeClr val="tx1"/>
                          </a:solidFill>
                        </a:rPr>
                        <a:t>7</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t>≈4 WEEKS  14</a:t>
                      </a:r>
                      <a:r>
                        <a:rPr lang="en-GB" sz="1100" b="0" baseline="30000" dirty="0"/>
                        <a:t>th</a:t>
                      </a:r>
                      <a:r>
                        <a:rPr lang="en-GB" sz="1100" b="0" dirty="0"/>
                        <a:t>  March – 8</a:t>
                      </a:r>
                      <a:r>
                        <a:rPr lang="en-GB" sz="1100" b="0" baseline="30000" dirty="0"/>
                        <a:t>th</a:t>
                      </a:r>
                      <a:r>
                        <a:rPr lang="en-GB" sz="1100" b="0" dirty="0"/>
                        <a:t> April</a:t>
                      </a:r>
                      <a:endParaRPr lang="en-GB" sz="1100" b="0" dirty="0">
                        <a:solidFill>
                          <a:schemeClr val="tx1"/>
                        </a:solidFill>
                      </a:endParaRPr>
                    </a:p>
                    <a:p>
                      <a:pPr algn="ctr"/>
                      <a:endParaRPr lang="en-GB" sz="1100" b="0" dirty="0">
                        <a:solidFill>
                          <a:schemeClr val="tx1"/>
                        </a:solidFill>
                      </a:endParaRPr>
                    </a:p>
                  </a:txBody>
                  <a:tcPr/>
                </a:tc>
                <a:tc>
                  <a:txBody>
                    <a:bodyPr/>
                    <a:lstStyle/>
                    <a:p>
                      <a:r>
                        <a:rPr lang="en-GB" sz="1200" b="1" i="0" u="none" strike="noStrike" kern="1200" baseline="0" dirty="0">
                          <a:solidFill>
                            <a:srgbClr val="0070C0"/>
                          </a:solidFill>
                          <a:latin typeface="+mn-lt"/>
                          <a:ea typeface="+mn-ea"/>
                          <a:cs typeface="+mn-cs"/>
                          <a:hlinkClick r:id="rId6">
                            <a:extLst>
                              <a:ext uri="{A12FA001-AC4F-418D-AE19-62706E023703}">
                                <ahyp:hlinkClr xmlns:ahyp="http://schemas.microsoft.com/office/drawing/2018/hyperlinkcolor" val="tx"/>
                              </a:ext>
                            </a:extLst>
                          </a:hlinkClick>
                        </a:rPr>
                        <a:t>Factors, multiples and primes</a:t>
                      </a:r>
                      <a:endParaRPr lang="en-GB" sz="1200" b="1" i="0" u="none" strike="noStrike" kern="1200" baseline="0" dirty="0">
                        <a:solidFill>
                          <a:srgbClr val="0070C0"/>
                        </a:solidFill>
                        <a:latin typeface="+mn-lt"/>
                        <a:ea typeface="+mn-ea"/>
                        <a:cs typeface="+mn-cs"/>
                      </a:endParaRPr>
                    </a:p>
                  </a:txBody>
                  <a:tcPr/>
                </a:tc>
                <a:tc>
                  <a:txBody>
                    <a:bodyPr/>
                    <a:lstStyle/>
                    <a:p>
                      <a:pPr algn="ctr"/>
                      <a:r>
                        <a:rPr lang="en-GB" sz="1200" dirty="0">
                          <a:solidFill>
                            <a:schemeClr val="tx1"/>
                          </a:solidFill>
                        </a:rPr>
                        <a:t>5MD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7"/>
                        </a:rPr>
                        <a:t>2.20 Multiplication with three factors and volume</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8"/>
                        </a:rPr>
                        <a:t>2.21 Factors, multiples, prime numbers and composite numbers</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a:tc>
                <a:extLst>
                  <a:ext uri="{0D108BD9-81ED-4DB2-BD59-A6C34878D82A}">
                    <a16:rowId xmlns:a16="http://schemas.microsoft.com/office/drawing/2014/main" val="3288500494"/>
                  </a:ext>
                </a:extLst>
              </a:tr>
              <a:tr h="0">
                <a:tc>
                  <a:txBody>
                    <a:bodyPr/>
                    <a:lstStyle/>
                    <a:p>
                      <a:pPr algn="ctr"/>
                      <a:r>
                        <a:rPr lang="en-GB" sz="1200" dirty="0">
                          <a:solidFill>
                            <a:schemeClr val="tx1"/>
                          </a:solidFill>
                        </a:rPr>
                        <a:t>8</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t>≈7 WEEKS  25</a:t>
                      </a:r>
                      <a:r>
                        <a:rPr lang="en-GB" sz="1100" b="0" baseline="30000" dirty="0"/>
                        <a:t>th</a:t>
                      </a:r>
                      <a:r>
                        <a:rPr lang="en-GB" sz="1100" b="0" dirty="0"/>
                        <a:t> April – 27</a:t>
                      </a:r>
                      <a:r>
                        <a:rPr lang="en-GB" sz="1100" b="0" baseline="30000" dirty="0"/>
                        <a:t>th</a:t>
                      </a:r>
                      <a:r>
                        <a:rPr lang="en-GB" sz="1100" b="0" dirty="0"/>
                        <a:t> May</a:t>
                      </a:r>
                      <a:endParaRPr lang="en-GB" sz="1100" b="0" dirty="0">
                        <a:solidFill>
                          <a:schemeClr val="tx1"/>
                        </a:solidFill>
                      </a:endParaRPr>
                    </a:p>
                    <a:p>
                      <a:pPr algn="ctr"/>
                      <a:endParaRPr lang="en-GB" sz="1100" b="0" dirty="0">
                        <a:solidFill>
                          <a:schemeClr val="tx1"/>
                        </a:solidFill>
                      </a:endParaRPr>
                    </a:p>
                  </a:txBody>
                  <a:tcPr/>
                </a:tc>
                <a:tc>
                  <a:txBody>
                    <a:bodyPr/>
                    <a:lstStyle/>
                    <a:p>
                      <a:r>
                        <a:rPr lang="en-GB" sz="1200" b="1" baseline="0" dirty="0">
                          <a:solidFill>
                            <a:srgbClr val="0070C0"/>
                          </a:solidFill>
                          <a:hlinkClick r:id="rId9">
                            <a:extLst>
                              <a:ext uri="{A12FA001-AC4F-418D-AE19-62706E023703}">
                                <ahyp:hlinkClr xmlns:ahyp="http://schemas.microsoft.com/office/drawing/2018/hyperlinkcolor" val="tx"/>
                              </a:ext>
                            </a:extLst>
                          </a:hlinkClick>
                        </a:rPr>
                        <a:t>Fractions</a:t>
                      </a:r>
                      <a:endParaRPr lang="en-GB" sz="1200" b="1" baseline="0" dirty="0">
                        <a:solidFill>
                          <a:srgbClr val="0070C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baseline="0" dirty="0">
                          <a:solidFill>
                            <a:schemeClr val="tx1"/>
                          </a:solidFill>
                        </a:rPr>
                        <a:t>5 NPV 5</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baseline="0" dirty="0">
                          <a:solidFill>
                            <a:schemeClr val="tx1"/>
                          </a:solidFill>
                        </a:rPr>
                        <a:t>5F 1</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baseline="0" dirty="0">
                          <a:solidFill>
                            <a:schemeClr val="tx1"/>
                          </a:solidFill>
                        </a:rPr>
                        <a:t>5F 2</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baseline="0" dirty="0">
                          <a:solidFill>
                            <a:schemeClr val="tx1"/>
                          </a:solidFill>
                        </a:rPr>
                        <a:t>5F 3</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endParaRPr lang="en-GB" sz="1200" baseline="0" dirty="0">
                        <a:solidFill>
                          <a:schemeClr val="tx1"/>
                        </a:solidFill>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endParaRPr lang="en-GB" sz="1200" baseline="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0"/>
                        </a:rPr>
                        <a:t>3.6 Multiplying whole numbers and fractions</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1"/>
                        </a:rPr>
                        <a:t>3.7 Finding equivalent fractions and simplifying fractions</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2"/>
                        </a:rPr>
                        <a:t>3.10 Linking fractions, decimals and percentages</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a:tc>
                <a:extLst>
                  <a:ext uri="{0D108BD9-81ED-4DB2-BD59-A6C34878D82A}">
                    <a16:rowId xmlns:a16="http://schemas.microsoft.com/office/drawing/2014/main" val="901216978"/>
                  </a:ext>
                </a:extLst>
              </a:tr>
              <a:tr h="391431">
                <a:tc>
                  <a:txBody>
                    <a:bodyPr/>
                    <a:lstStyle/>
                    <a:p>
                      <a:pPr algn="ctr"/>
                      <a:r>
                        <a:rPr lang="en-GB" sz="1200" dirty="0">
                          <a:solidFill>
                            <a:schemeClr val="tx1"/>
                          </a:solidFill>
                        </a:rPr>
                        <a:t>9</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t>≈2 WEEKS  6</a:t>
                      </a:r>
                      <a:r>
                        <a:rPr lang="en-GB" sz="1100" b="0" baseline="30000" dirty="0"/>
                        <a:t>th</a:t>
                      </a:r>
                      <a:r>
                        <a:rPr lang="en-GB" sz="1100" b="0" dirty="0"/>
                        <a:t> June- 17</a:t>
                      </a:r>
                      <a:r>
                        <a:rPr lang="en-GB" sz="1100" b="0" baseline="30000" dirty="0"/>
                        <a:t>th</a:t>
                      </a:r>
                      <a:r>
                        <a:rPr lang="en-GB" sz="1100" b="0" dirty="0"/>
                        <a:t> June</a:t>
                      </a:r>
                      <a:endParaRPr lang="en-GB" sz="1100" b="0" dirty="0">
                        <a:solidFill>
                          <a:schemeClr val="tx1"/>
                        </a:solidFill>
                      </a:endParaRPr>
                    </a:p>
                    <a:p>
                      <a:pPr algn="ctr"/>
                      <a:endParaRPr lang="en-GB" sz="1100" b="0" dirty="0">
                        <a:solidFill>
                          <a:schemeClr val="tx1"/>
                        </a:solidFill>
                      </a:endParaRPr>
                    </a:p>
                  </a:txBody>
                  <a:tcPr/>
                </a:tc>
                <a:tc>
                  <a:txBody>
                    <a:bodyPr/>
                    <a:lstStyle/>
                    <a:p>
                      <a:r>
                        <a:rPr lang="en-GB" sz="1200" b="1" dirty="0">
                          <a:solidFill>
                            <a:srgbClr val="0070C0"/>
                          </a:solidFill>
                          <a:hlinkClick r:id="rId13">
                            <a:extLst>
                              <a:ext uri="{A12FA001-AC4F-418D-AE19-62706E023703}">
                                <ahyp:hlinkClr xmlns:ahyp="http://schemas.microsoft.com/office/drawing/2018/hyperlinkcolor" val="tx"/>
                              </a:ext>
                            </a:extLst>
                          </a:hlinkClick>
                        </a:rPr>
                        <a:t>Converting units</a:t>
                      </a:r>
                      <a:endParaRPr lang="en-GB" sz="1200" b="1" dirty="0">
                        <a:solidFill>
                          <a:srgbClr val="0070C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5 NPV 5</a:t>
                      </a:r>
                    </a:p>
                  </a:txBody>
                  <a:tcPr/>
                </a:tc>
                <a:tc>
                  <a:txBody>
                    <a:bodyPr/>
                    <a:lstStyle/>
                    <a:p>
                      <a:r>
                        <a:rPr lang="en-GB" sz="1200" dirty="0">
                          <a:solidFill>
                            <a:schemeClr val="tx1"/>
                          </a:solidFill>
                          <a:hlinkClick r:id="rId2"/>
                        </a:rPr>
                        <a:t>See Maths Guidance for 5NPV5</a:t>
                      </a:r>
                      <a:endParaRPr lang="en-GB" sz="1200" dirty="0">
                        <a:solidFill>
                          <a:schemeClr val="tx1"/>
                        </a:solidFill>
                      </a:endParaRPr>
                    </a:p>
                    <a:p>
                      <a:endParaRPr lang="en-GB" sz="1200" dirty="0">
                        <a:solidFill>
                          <a:schemeClr val="tx1"/>
                        </a:solidFill>
                      </a:endParaRPr>
                    </a:p>
                  </a:txBody>
                  <a:tcPr/>
                </a:tc>
                <a:extLst>
                  <a:ext uri="{0D108BD9-81ED-4DB2-BD59-A6C34878D82A}">
                    <a16:rowId xmlns:a16="http://schemas.microsoft.com/office/drawing/2014/main" val="2238389183"/>
                  </a:ext>
                </a:extLst>
              </a:tr>
              <a:tr h="979290">
                <a:tc>
                  <a:txBody>
                    <a:bodyPr/>
                    <a:lstStyle/>
                    <a:p>
                      <a:pPr algn="ctr"/>
                      <a:r>
                        <a:rPr lang="en-GB" sz="1200" dirty="0">
                          <a:solidFill>
                            <a:schemeClr val="tx1"/>
                          </a:solidFill>
                        </a:rPr>
                        <a:t>10</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t>≈3 WEEKS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rPr>
                        <a:t>20</a:t>
                      </a:r>
                      <a:r>
                        <a:rPr lang="en-GB" sz="1100" b="0" baseline="30000" dirty="0">
                          <a:solidFill>
                            <a:schemeClr val="tx1"/>
                          </a:solidFill>
                        </a:rPr>
                        <a:t>th</a:t>
                      </a:r>
                      <a:r>
                        <a:rPr lang="en-GB" sz="1100" b="0" dirty="0">
                          <a:solidFill>
                            <a:schemeClr val="tx1"/>
                          </a:solidFill>
                        </a:rPr>
                        <a:t> June- 8</a:t>
                      </a:r>
                      <a:r>
                        <a:rPr lang="en-GB" sz="1100" b="0" baseline="30000" dirty="0">
                          <a:solidFill>
                            <a:schemeClr val="tx1"/>
                          </a:solidFill>
                        </a:rPr>
                        <a:t>th</a:t>
                      </a:r>
                      <a:r>
                        <a:rPr lang="en-GB" sz="1100" b="0" dirty="0">
                          <a:solidFill>
                            <a:schemeClr val="tx1"/>
                          </a:solidFill>
                        </a:rPr>
                        <a:t> July</a:t>
                      </a:r>
                    </a:p>
                    <a:p>
                      <a:pPr algn="ctr"/>
                      <a:endParaRPr lang="en-GB" sz="1100" b="0" dirty="0">
                        <a:solidFill>
                          <a:schemeClr val="tx1"/>
                        </a:solidFill>
                      </a:endParaRPr>
                    </a:p>
                  </a:txBody>
                  <a:tcPr/>
                </a:tc>
                <a:tc>
                  <a:txBody>
                    <a:bodyPr/>
                    <a:lstStyle/>
                    <a:p>
                      <a:r>
                        <a:rPr lang="en-GB" sz="1200" b="1" dirty="0">
                          <a:solidFill>
                            <a:srgbClr val="0070C0"/>
                          </a:solidFill>
                          <a:hlinkClick r:id="rId14">
                            <a:extLst>
                              <a:ext uri="{A12FA001-AC4F-418D-AE19-62706E023703}">
                                <ahyp:hlinkClr xmlns:ahyp="http://schemas.microsoft.com/office/drawing/2018/hyperlinkcolor" val="tx"/>
                              </a:ext>
                            </a:extLst>
                          </a:hlinkClick>
                        </a:rPr>
                        <a:t>Angles</a:t>
                      </a:r>
                      <a:endParaRPr lang="en-GB" sz="1200" b="1" dirty="0">
                        <a:solidFill>
                          <a:srgbClr val="0070C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5G 1 </a:t>
                      </a:r>
                    </a:p>
                  </a:txBody>
                  <a:tcPr/>
                </a:tc>
                <a:tc>
                  <a:txBody>
                    <a:bodyPr/>
                    <a:lstStyle/>
                    <a:p>
                      <a:r>
                        <a:rPr lang="en-GB" sz="1200" dirty="0">
                          <a:solidFill>
                            <a:schemeClr val="tx1"/>
                          </a:solidFill>
                          <a:hlinkClick r:id="rId2"/>
                        </a:rPr>
                        <a:t>See Maths Guidance for 5 G1</a:t>
                      </a:r>
                      <a:endParaRPr lang="en-GB" sz="1200" dirty="0">
                        <a:solidFill>
                          <a:schemeClr val="tx1"/>
                        </a:solidFill>
                      </a:endParaRPr>
                    </a:p>
                  </a:txBody>
                  <a:tcPr/>
                </a:tc>
                <a:extLst>
                  <a:ext uri="{0D108BD9-81ED-4DB2-BD59-A6C34878D82A}">
                    <a16:rowId xmlns:a16="http://schemas.microsoft.com/office/drawing/2014/main" val="343167285"/>
                  </a:ext>
                </a:extLst>
              </a:tr>
            </a:tbl>
          </a:graphicData>
        </a:graphic>
      </p:graphicFrame>
      <p:sp>
        <p:nvSpPr>
          <p:cNvPr id="2" name="Rectangle 1"/>
          <p:cNvSpPr/>
          <p:nvPr/>
        </p:nvSpPr>
        <p:spPr>
          <a:xfrm>
            <a:off x="5666015" y="236184"/>
            <a:ext cx="4953000" cy="646331"/>
          </a:xfrm>
          <a:prstGeom prst="rect">
            <a:avLst/>
          </a:prstGeom>
        </p:spPr>
        <p:txBody>
          <a:bodyPr>
            <a:spAutoFit/>
          </a:bodyPr>
          <a:lstStyle/>
          <a:p>
            <a:r>
              <a:rPr lang="en-GB" dirty="0">
                <a:hlinkClick r:id="rId15"/>
              </a:rPr>
              <a:t>https://www.ncetm.org.uk/classroom-resources/cp-year-5-curriculum-map/</a:t>
            </a:r>
            <a:endParaRPr lang="en-GB" dirty="0"/>
          </a:p>
        </p:txBody>
      </p:sp>
    </p:spTree>
    <p:extLst>
      <p:ext uri="{BB962C8B-B14F-4D97-AF65-F5344CB8AC3E}">
        <p14:creationId xmlns:p14="http://schemas.microsoft.com/office/powerpoint/2010/main" val="161714611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354</TotalTime>
  <Words>479</Words>
  <Application>Microsoft Office PowerPoint</Application>
  <PresentationFormat>A4 Paper (210x297 mm)</PresentationFormat>
  <Paragraphs>95</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Company>Launde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 Woollerson</dc:creator>
  <cp:lastModifiedBy>Ali Woollerson</cp:lastModifiedBy>
  <cp:revision>35</cp:revision>
  <dcterms:created xsi:type="dcterms:W3CDTF">2021-07-31T08:46:21Z</dcterms:created>
  <dcterms:modified xsi:type="dcterms:W3CDTF">2022-02-19T17:49:46Z</dcterms:modified>
</cp:coreProperties>
</file>