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3" autoAdjust="0"/>
    <p:restoredTop sz="94660"/>
  </p:normalViewPr>
  <p:slideViewPr>
    <p:cSldViewPr snapToGrid="0">
      <p:cViewPr varScale="1">
        <p:scale>
          <a:sx n="86" d="100"/>
          <a:sy n="86" d="100"/>
        </p:scale>
        <p:origin x="108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a:p>
        </p:txBody>
      </p:sp>
    </p:spTree>
    <p:extLst>
      <p:ext uri="{BB962C8B-B14F-4D97-AF65-F5344CB8AC3E}">
        <p14:creationId xmlns:p14="http://schemas.microsoft.com/office/powerpoint/2010/main" val="3973715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a:p>
        </p:txBody>
      </p:sp>
    </p:spTree>
    <p:extLst>
      <p:ext uri="{BB962C8B-B14F-4D97-AF65-F5344CB8AC3E}">
        <p14:creationId xmlns:p14="http://schemas.microsoft.com/office/powerpoint/2010/main" val="41040643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a:p>
        </p:txBody>
      </p:sp>
    </p:spTree>
    <p:extLst>
      <p:ext uri="{BB962C8B-B14F-4D97-AF65-F5344CB8AC3E}">
        <p14:creationId xmlns:p14="http://schemas.microsoft.com/office/powerpoint/2010/main" val="2850688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CBBE4BD-7C44-4668-8135-6C034965DA41}" type="datetimeFigureOut">
              <a:rPr lang="en-GB" smtClean="0"/>
              <a:t>19/02/2022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A6F8E3-A17B-46C4-A97D-2F0E1C94439D}" type="slidenum">
              <a:rPr lang="en-GB" smtClean="0"/>
              <a:t>‹#›</a:t>
            </a:fld>
            <a:endParaRPr lang="en-GB"/>
          </a:p>
        </p:txBody>
      </p:sp>
    </p:spTree>
    <p:extLst>
      <p:ext uri="{BB962C8B-B14F-4D97-AF65-F5344CB8AC3E}">
        <p14:creationId xmlns:p14="http://schemas.microsoft.com/office/powerpoint/2010/main" val="938373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CBBE4BD-7C44-4668-8135-6C034965DA41}" type="datetimeFigureOut">
              <a:rPr lang="en-GB" smtClean="0"/>
              <a:t>19/02/2022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1A6F8E3-A17B-46C4-A97D-2F0E1C94439D}" type="slidenum">
              <a:rPr lang="en-GB" smtClean="0"/>
              <a:t>‹#›</a:t>
            </a:fld>
            <a:endParaRPr lang="en-GB"/>
          </a:p>
        </p:txBody>
      </p:sp>
    </p:spTree>
    <p:extLst>
      <p:ext uri="{BB962C8B-B14F-4D97-AF65-F5344CB8AC3E}">
        <p14:creationId xmlns:p14="http://schemas.microsoft.com/office/powerpoint/2010/main" val="1731952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CBBE4BD-7C44-4668-8135-6C034965DA41}" type="datetimeFigureOut">
              <a:rPr lang="en-GB" smtClean="0"/>
              <a:t>19/02/2022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1A6F8E3-A17B-46C4-A97D-2F0E1C94439D}" type="slidenum">
              <a:rPr lang="en-GB" smtClean="0"/>
              <a:t>‹#›</a:t>
            </a:fld>
            <a:endParaRPr lang="en-GB"/>
          </a:p>
        </p:txBody>
      </p:sp>
    </p:spTree>
    <p:extLst>
      <p:ext uri="{BB962C8B-B14F-4D97-AF65-F5344CB8AC3E}">
        <p14:creationId xmlns:p14="http://schemas.microsoft.com/office/powerpoint/2010/main" val="3786660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BBE4BD-7C44-4668-8135-6C034965DA41}" type="datetimeFigureOut">
              <a:rPr lang="en-GB" smtClean="0"/>
              <a:t>19/02/2022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1A6F8E3-A17B-46C4-A97D-2F0E1C94439D}" type="slidenum">
              <a:rPr lang="en-GB" smtClean="0"/>
              <a:t>‹#›</a:t>
            </a:fld>
            <a:endParaRPr lang="en-GB"/>
          </a:p>
        </p:txBody>
      </p:sp>
    </p:spTree>
    <p:extLst>
      <p:ext uri="{BB962C8B-B14F-4D97-AF65-F5344CB8AC3E}">
        <p14:creationId xmlns:p14="http://schemas.microsoft.com/office/powerpoint/2010/main" val="1498903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BBE4BD-7C44-4668-8135-6C034965DA41}" type="datetimeFigureOut">
              <a:rPr lang="en-GB" smtClean="0"/>
              <a:t>19/02/2022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A6F8E3-A17B-46C4-A97D-2F0E1C94439D}" type="slidenum">
              <a:rPr lang="en-GB" smtClean="0"/>
              <a:t>‹#›</a:t>
            </a:fld>
            <a:endParaRPr lang="en-GB"/>
          </a:p>
        </p:txBody>
      </p:sp>
    </p:spTree>
    <p:extLst>
      <p:ext uri="{BB962C8B-B14F-4D97-AF65-F5344CB8AC3E}">
        <p14:creationId xmlns:p14="http://schemas.microsoft.com/office/powerpoint/2010/main" val="1159215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BBE4BD-7C44-4668-8135-6C034965DA41}" type="datetimeFigureOut">
              <a:rPr lang="en-GB" smtClean="0"/>
              <a:t>19/02/2022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A6F8E3-A17B-46C4-A97D-2F0E1C94439D}" type="slidenum">
              <a:rPr lang="en-GB" smtClean="0"/>
              <a:t>‹#›</a:t>
            </a:fld>
            <a:endParaRPr lang="en-GB"/>
          </a:p>
        </p:txBody>
      </p:sp>
    </p:spTree>
    <p:extLst>
      <p:ext uri="{BB962C8B-B14F-4D97-AF65-F5344CB8AC3E}">
        <p14:creationId xmlns:p14="http://schemas.microsoft.com/office/powerpoint/2010/main" val="570483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a:p>
        </p:txBody>
      </p:sp>
    </p:spTree>
    <p:extLst>
      <p:ext uri="{BB962C8B-B14F-4D97-AF65-F5344CB8AC3E}">
        <p14:creationId xmlns:p14="http://schemas.microsoft.com/office/powerpoint/2010/main" val="3590042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a:p>
        </p:txBody>
      </p:sp>
    </p:spTree>
    <p:extLst>
      <p:ext uri="{BB962C8B-B14F-4D97-AF65-F5344CB8AC3E}">
        <p14:creationId xmlns:p14="http://schemas.microsoft.com/office/powerpoint/2010/main" val="2632182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BBE4BD-7C44-4668-8135-6C034965DA41}" type="datetimeFigureOut">
              <a:rPr lang="en-GB" smtClean="0"/>
              <a:t>19/02/2022</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A6F8E3-A17B-46C4-A97D-2F0E1C94439D}" type="slidenum">
              <a:rPr lang="en-GB" smtClean="0"/>
              <a:t>‹#›</a:t>
            </a:fld>
            <a:endParaRPr lang="en-GB"/>
          </a:p>
        </p:txBody>
      </p:sp>
    </p:spTree>
    <p:extLst>
      <p:ext uri="{BB962C8B-B14F-4D97-AF65-F5344CB8AC3E}">
        <p14:creationId xmlns:p14="http://schemas.microsoft.com/office/powerpoint/2010/main" val="110336453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hyperlink" Target="https://www.ncetm.org.uk/classroom-resources/cp-year-1-unit-3-numbers-0-to-5/" TargetMode="External"/><Relationship Id="rId13" Type="http://schemas.openxmlformats.org/officeDocument/2006/relationships/hyperlink" Target="https://www.ncetm.org.uk/media/lwyjkzlr/ncetm_mm_sp1_y1_se04_teach.pdf#page=4" TargetMode="External"/><Relationship Id="rId3" Type="http://schemas.openxmlformats.org/officeDocument/2006/relationships/hyperlink" Target="https://www.ncetm.org.uk/classroom-resources/cp-year-1-unit-1-previous-reception-experiences-and-counting-within-100/" TargetMode="External"/><Relationship Id="rId7" Type="http://schemas.openxmlformats.org/officeDocument/2006/relationships/hyperlink" Target="https://www.ncetm.org.uk/media/ik5nkl44/ncetm_mm_sp1_y1_se02_teach.pdf#page=4" TargetMode="External"/><Relationship Id="rId12" Type="http://schemas.openxmlformats.org/officeDocument/2006/relationships/hyperlink" Target="https://www.ncetm.org.uk/classroom-resources/cp-year-1-unit-5-numbers-0-to-10/" TargetMode="External"/><Relationship Id="rId2" Type="http://schemas.openxmlformats.org/officeDocument/2006/relationships/hyperlink" Target="https://assets.publishing.service.gov.uk/government/uploads/system/uploads/attachment_data/file/897806/Maths_guidance_KS_1_and_2.pdf" TargetMode="External"/><Relationship Id="rId1" Type="http://schemas.openxmlformats.org/officeDocument/2006/relationships/slideLayout" Target="../slideLayouts/slideLayout7.xml"/><Relationship Id="rId6" Type="http://schemas.openxmlformats.org/officeDocument/2006/relationships/hyperlink" Target="https://www.ncetm.org.uk/media/c1kpuii5/ncetm_mm_sp1_y1_se01_teach.pdf" TargetMode="External"/><Relationship Id="rId11" Type="http://schemas.openxmlformats.org/officeDocument/2006/relationships/hyperlink" Target="https://www.gov.uk/government/publications/teaching-mathematics-in-primary-schools" TargetMode="External"/><Relationship Id="rId5" Type="http://schemas.openxmlformats.org/officeDocument/2006/relationships/hyperlink" Target="https://www.ncetm.org.uk/classroom-resources/cp-year-1-unit-2-comparison-of-quantities-and-part-whole-relationships/" TargetMode="External"/><Relationship Id="rId10" Type="http://schemas.openxmlformats.org/officeDocument/2006/relationships/hyperlink" Target="https://www.ncetm.org.uk/classroom-resources/cp-year-1-unit-4-recognise-compose-decompose-and-manipulate-2d-and-3d-shapes/" TargetMode="External"/><Relationship Id="rId4" Type="http://schemas.openxmlformats.org/officeDocument/2006/relationships/hyperlink" Target="https://www.ncetm.org.uk/media/lkkpii32/ncetm_mm_sp1_y1_se09_teach.pdf#page=5" TargetMode="External"/><Relationship Id="rId9" Type="http://schemas.openxmlformats.org/officeDocument/2006/relationships/hyperlink" Target="https://www.ncetm.org.uk/media/uvbfkgwf/ncetm_mm_sp1_y1_se03_teach.pdf#page=4" TargetMode="External"/><Relationship Id="rId14" Type="http://schemas.openxmlformats.org/officeDocument/2006/relationships/hyperlink" Target="https://www.ncetm.org.uk/classroom-resources/cp-year-1-curriculum-map/"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www.ncetm.org.uk/classroom-resources/cp-year-1-unit-8-numbers-0-to-20/" TargetMode="External"/><Relationship Id="rId13" Type="http://schemas.openxmlformats.org/officeDocument/2006/relationships/hyperlink" Target="https://www.ncetm.org.uk/classroom-resources/cp-year-1-unit-11-time/" TargetMode="External"/><Relationship Id="rId3" Type="http://schemas.openxmlformats.org/officeDocument/2006/relationships/hyperlink" Target="https://www.ncetm.org.uk/classroom-resources/cp-year-1-unit-6-additive-structures-1-1-1/" TargetMode="External"/><Relationship Id="rId7" Type="http://schemas.openxmlformats.org/officeDocument/2006/relationships/hyperlink" Target="https://www.ncetm.org.uk/media/2kvle54l/ncetm_mm_sp1_y1_se07_teach.pdf#page=5" TargetMode="External"/><Relationship Id="rId12" Type="http://schemas.openxmlformats.org/officeDocument/2006/relationships/hyperlink" Target="https://www.ncetm.org.uk/classroom-resources/cp-year-1-unit-10-position-and-direction-2-1-1/" TargetMode="External"/><Relationship Id="rId2" Type="http://schemas.openxmlformats.org/officeDocument/2006/relationships/hyperlink" Target="https://assets.publishing.service.gov.uk/government/uploads/system/uploads/attachment_data/file/897806/Maths_guidance_KS_1_and_2.pdf" TargetMode="External"/><Relationship Id="rId1" Type="http://schemas.openxmlformats.org/officeDocument/2006/relationships/slideLayout" Target="../slideLayouts/slideLayout7.xml"/><Relationship Id="rId6" Type="http://schemas.openxmlformats.org/officeDocument/2006/relationships/hyperlink" Target="https://www.ncetm.org.uk/classroom-resources/cp-year-1-unit-7-addition-and-subtraction-facts-within-10/" TargetMode="External"/><Relationship Id="rId11" Type="http://schemas.openxmlformats.org/officeDocument/2006/relationships/hyperlink" Target="https://www.ncetm.org.uk/media/noahpyan/ncetm_spine2_segment01_y1.pdf#page=4" TargetMode="External"/><Relationship Id="rId5" Type="http://schemas.openxmlformats.org/officeDocument/2006/relationships/hyperlink" Target="https://www.ncetm.org.uk/media/ydyp5jyd/ncetm_mm_sp1_y1_se06_teach.pdf#page=4" TargetMode="External"/><Relationship Id="rId10" Type="http://schemas.openxmlformats.org/officeDocument/2006/relationships/hyperlink" Target="https://www.ncetm.org.uk/classroom-resources/cp-year-1-unit-9-unitising-and-coin-recognition/" TargetMode="External"/><Relationship Id="rId4" Type="http://schemas.openxmlformats.org/officeDocument/2006/relationships/hyperlink" Target="https://www.ncetm.org.uk/media/ai1ni0lc/ncetm_mm_sp1_y1_se05_teach.pdf#page=4" TargetMode="External"/><Relationship Id="rId9" Type="http://schemas.openxmlformats.org/officeDocument/2006/relationships/hyperlink" Target="https://www.ncetm.org.uk/media/3ujhpnba/ncetm_mm_sp1_y1_se10_teach.pdf#page=4" TargetMode="External"/><Relationship Id="rId14" Type="http://schemas.openxmlformats.org/officeDocument/2006/relationships/hyperlink" Target="https://www.ncetm.org.uk/classroom-resources/cp-year-1-curriculum-ma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6899963" y="2620250"/>
            <a:ext cx="1665539" cy="221543"/>
          </a:xfrm>
          <a:prstGeom prst="rect">
            <a:avLst/>
          </a:prstGeom>
          <a:solidFill>
            <a:schemeClr val="accent1">
              <a:lumMod val="40000"/>
              <a:lumOff val="60000"/>
            </a:schemeClr>
          </a:solidFill>
        </p:spPr>
        <p:txBody>
          <a:bodyPr wrap="square" rtlCol="0">
            <a:spAutoFit/>
          </a:bodyPr>
          <a:lstStyle/>
          <a:p>
            <a:pPr algn="ctr"/>
            <a:r>
              <a:rPr lang="en-GB" sz="800" dirty="0"/>
              <a:t>≈ 3WEEKS 29</a:t>
            </a:r>
            <a:r>
              <a:rPr lang="en-GB" sz="800" baseline="30000" dirty="0"/>
              <a:t>th</a:t>
            </a:r>
            <a:r>
              <a:rPr lang="en-GB" sz="800" dirty="0"/>
              <a:t> Nov-17</a:t>
            </a:r>
            <a:r>
              <a:rPr lang="en-GB" sz="800" baseline="30000" dirty="0"/>
              <a:t>h</a:t>
            </a:r>
            <a:r>
              <a:rPr lang="en-GB" sz="800" dirty="0"/>
              <a:t> Dec</a:t>
            </a:r>
          </a:p>
        </p:txBody>
      </p:sp>
      <p:sp>
        <p:nvSpPr>
          <p:cNvPr id="16" name="TextBox 15"/>
          <p:cNvSpPr txBox="1"/>
          <p:nvPr/>
        </p:nvSpPr>
        <p:spPr>
          <a:xfrm>
            <a:off x="6899979" y="1678423"/>
            <a:ext cx="1665523" cy="215444"/>
          </a:xfrm>
          <a:prstGeom prst="rect">
            <a:avLst/>
          </a:prstGeom>
          <a:solidFill>
            <a:srgbClr val="00B0F0"/>
          </a:solidFill>
        </p:spPr>
        <p:txBody>
          <a:bodyPr wrap="square" rtlCol="0">
            <a:spAutoFit/>
          </a:bodyPr>
          <a:lstStyle/>
          <a:p>
            <a:pPr algn="ctr"/>
            <a:r>
              <a:rPr lang="en-GB" sz="800" dirty="0"/>
              <a:t>≈ 3 WEEKS 25</a:t>
            </a:r>
            <a:r>
              <a:rPr lang="en-GB" sz="800" baseline="30000" dirty="0"/>
              <a:t>th</a:t>
            </a:r>
            <a:r>
              <a:rPr lang="en-GB" sz="800" dirty="0"/>
              <a:t> Oct- 12</a:t>
            </a:r>
            <a:r>
              <a:rPr lang="en-GB" sz="800" baseline="30000" dirty="0"/>
              <a:t>th</a:t>
            </a:r>
            <a:r>
              <a:rPr lang="en-GB" sz="800" dirty="0"/>
              <a:t> Nov</a:t>
            </a:r>
          </a:p>
        </p:txBody>
      </p:sp>
      <p:sp>
        <p:nvSpPr>
          <p:cNvPr id="17" name="TextBox 16"/>
          <p:cNvSpPr txBox="1"/>
          <p:nvPr/>
        </p:nvSpPr>
        <p:spPr>
          <a:xfrm>
            <a:off x="6899979" y="859050"/>
            <a:ext cx="1665523" cy="215444"/>
          </a:xfrm>
          <a:prstGeom prst="rect">
            <a:avLst/>
          </a:prstGeom>
          <a:solidFill>
            <a:srgbClr val="00B0F0"/>
          </a:solidFill>
        </p:spPr>
        <p:txBody>
          <a:bodyPr wrap="square" rtlCol="0">
            <a:spAutoFit/>
          </a:bodyPr>
          <a:lstStyle/>
          <a:p>
            <a:pPr algn="ctr"/>
            <a:r>
              <a:rPr lang="en-GB" sz="800" dirty="0"/>
              <a:t>≈7 WEEKS   30thAug –Oct 15th</a:t>
            </a:r>
          </a:p>
        </p:txBody>
      </p:sp>
      <p:sp>
        <p:nvSpPr>
          <p:cNvPr id="18" name="TextBox 17"/>
          <p:cNvSpPr txBox="1"/>
          <p:nvPr/>
        </p:nvSpPr>
        <p:spPr>
          <a:xfrm>
            <a:off x="6932457" y="3086064"/>
            <a:ext cx="1651528" cy="215444"/>
          </a:xfrm>
          <a:prstGeom prst="rect">
            <a:avLst/>
          </a:prstGeom>
          <a:solidFill>
            <a:schemeClr val="accent1">
              <a:lumMod val="40000"/>
              <a:lumOff val="60000"/>
            </a:schemeClr>
          </a:solidFill>
        </p:spPr>
        <p:txBody>
          <a:bodyPr wrap="square" rtlCol="0">
            <a:spAutoFit/>
          </a:bodyPr>
          <a:lstStyle/>
          <a:p>
            <a:pPr algn="ctr"/>
            <a:r>
              <a:rPr lang="en-GB" sz="800" dirty="0"/>
              <a:t>≈ 3 WEEKS Jan 3</a:t>
            </a:r>
            <a:r>
              <a:rPr lang="en-GB" sz="800" baseline="30000" dirty="0"/>
              <a:t>rd</a:t>
            </a:r>
            <a:r>
              <a:rPr lang="en-GB" sz="800" dirty="0"/>
              <a:t>- Jan 21</a:t>
            </a:r>
            <a:r>
              <a:rPr lang="en-GB" sz="800" baseline="30000" dirty="0"/>
              <a:t>st</a:t>
            </a:r>
            <a:r>
              <a:rPr lang="en-GB" sz="800" dirty="0"/>
              <a:t> </a:t>
            </a:r>
          </a:p>
        </p:txBody>
      </p:sp>
      <p:sp>
        <p:nvSpPr>
          <p:cNvPr id="19" name="TextBox 18"/>
          <p:cNvSpPr txBox="1"/>
          <p:nvPr/>
        </p:nvSpPr>
        <p:spPr>
          <a:xfrm>
            <a:off x="6904632" y="5898755"/>
            <a:ext cx="1656199" cy="215444"/>
          </a:xfrm>
          <a:prstGeom prst="rect">
            <a:avLst/>
          </a:prstGeom>
          <a:solidFill>
            <a:srgbClr val="0070C0"/>
          </a:solidFill>
          <a:ln>
            <a:solidFill>
              <a:srgbClr val="0070C0"/>
            </a:solidFill>
          </a:ln>
        </p:spPr>
        <p:txBody>
          <a:bodyPr wrap="square" rtlCol="0">
            <a:spAutoFit/>
          </a:bodyPr>
          <a:lstStyle/>
          <a:p>
            <a:pPr algn="ctr"/>
            <a:r>
              <a:rPr lang="en-GB" sz="800" dirty="0"/>
              <a:t>≈1 WEEK 6th June-10th June</a:t>
            </a:r>
          </a:p>
        </p:txBody>
      </p:sp>
      <p:sp>
        <p:nvSpPr>
          <p:cNvPr id="20" name="TextBox 19"/>
          <p:cNvSpPr txBox="1"/>
          <p:nvPr/>
        </p:nvSpPr>
        <p:spPr>
          <a:xfrm>
            <a:off x="6899962" y="3650378"/>
            <a:ext cx="1665540" cy="215444"/>
          </a:xfrm>
          <a:prstGeom prst="rect">
            <a:avLst/>
          </a:prstGeom>
          <a:solidFill>
            <a:schemeClr val="accent1">
              <a:lumMod val="40000"/>
              <a:lumOff val="60000"/>
            </a:schemeClr>
          </a:solidFill>
        </p:spPr>
        <p:txBody>
          <a:bodyPr wrap="square" rtlCol="0">
            <a:spAutoFit/>
          </a:bodyPr>
          <a:lstStyle/>
          <a:p>
            <a:pPr algn="ctr"/>
            <a:r>
              <a:rPr lang="en-GB" sz="800" dirty="0"/>
              <a:t>≈4 WEEKS  Jan 24</a:t>
            </a:r>
            <a:r>
              <a:rPr lang="en-GB" sz="800" baseline="30000" dirty="0"/>
              <a:t>th</a:t>
            </a:r>
            <a:r>
              <a:rPr lang="en-GB" sz="800" dirty="0"/>
              <a:t> – Feb 25th</a:t>
            </a:r>
          </a:p>
        </p:txBody>
      </p:sp>
      <p:sp>
        <p:nvSpPr>
          <p:cNvPr id="21" name="TextBox 20"/>
          <p:cNvSpPr txBox="1"/>
          <p:nvPr/>
        </p:nvSpPr>
        <p:spPr>
          <a:xfrm>
            <a:off x="6909303" y="4158435"/>
            <a:ext cx="1656196" cy="215444"/>
          </a:xfrm>
          <a:prstGeom prst="rect">
            <a:avLst/>
          </a:prstGeom>
          <a:solidFill>
            <a:schemeClr val="accent1">
              <a:lumMod val="60000"/>
              <a:lumOff val="40000"/>
            </a:schemeClr>
          </a:solidFill>
        </p:spPr>
        <p:txBody>
          <a:bodyPr wrap="square" rtlCol="0">
            <a:spAutoFit/>
          </a:bodyPr>
          <a:lstStyle/>
          <a:p>
            <a:pPr algn="ctr"/>
            <a:r>
              <a:rPr lang="en-GB" sz="800" dirty="0"/>
              <a:t>≈3 WEEKS Feb  28</a:t>
            </a:r>
            <a:r>
              <a:rPr lang="en-GB" sz="800" baseline="30000" dirty="0"/>
              <a:t>th</a:t>
            </a:r>
            <a:r>
              <a:rPr lang="en-GB" sz="800" dirty="0"/>
              <a:t> – March 18th</a:t>
            </a:r>
          </a:p>
        </p:txBody>
      </p:sp>
      <p:sp>
        <p:nvSpPr>
          <p:cNvPr id="22" name="TextBox 21"/>
          <p:cNvSpPr txBox="1"/>
          <p:nvPr/>
        </p:nvSpPr>
        <p:spPr>
          <a:xfrm>
            <a:off x="6909305" y="4774567"/>
            <a:ext cx="1656197" cy="215444"/>
          </a:xfrm>
          <a:prstGeom prst="rect">
            <a:avLst/>
          </a:prstGeom>
          <a:solidFill>
            <a:srgbClr val="0070C0"/>
          </a:solidFill>
        </p:spPr>
        <p:txBody>
          <a:bodyPr wrap="square" rtlCol="0">
            <a:spAutoFit/>
          </a:bodyPr>
          <a:lstStyle/>
          <a:p>
            <a:pPr algn="ctr"/>
            <a:r>
              <a:rPr lang="en-GB" sz="800" dirty="0"/>
              <a:t>≈ 4 WEEKS 21</a:t>
            </a:r>
            <a:r>
              <a:rPr lang="en-GB" sz="800" baseline="30000" dirty="0"/>
              <a:t>st</a:t>
            </a:r>
            <a:r>
              <a:rPr lang="en-GB" sz="800" dirty="0"/>
              <a:t> March – 29</a:t>
            </a:r>
            <a:r>
              <a:rPr lang="en-GB" sz="800" baseline="30000" dirty="0"/>
              <a:t>th</a:t>
            </a:r>
            <a:r>
              <a:rPr lang="en-GB" sz="800" dirty="0"/>
              <a:t> April</a:t>
            </a:r>
          </a:p>
        </p:txBody>
      </p:sp>
      <p:sp>
        <p:nvSpPr>
          <p:cNvPr id="23" name="TextBox 22"/>
          <p:cNvSpPr txBox="1"/>
          <p:nvPr/>
        </p:nvSpPr>
        <p:spPr>
          <a:xfrm>
            <a:off x="6909303" y="5405795"/>
            <a:ext cx="1656199" cy="215444"/>
          </a:xfrm>
          <a:prstGeom prst="rect">
            <a:avLst/>
          </a:prstGeom>
          <a:solidFill>
            <a:srgbClr val="0070C0"/>
          </a:solidFill>
        </p:spPr>
        <p:txBody>
          <a:bodyPr wrap="square" rtlCol="0">
            <a:spAutoFit/>
          </a:bodyPr>
          <a:lstStyle/>
          <a:p>
            <a:pPr algn="ctr"/>
            <a:r>
              <a:rPr lang="en-GB" sz="800" dirty="0"/>
              <a:t>≈ 5 WEEKS 2</a:t>
            </a:r>
            <a:r>
              <a:rPr lang="en-GB" sz="800" baseline="30000" dirty="0"/>
              <a:t>nd</a:t>
            </a:r>
            <a:r>
              <a:rPr lang="en-GB" sz="800" dirty="0"/>
              <a:t> May- 3</a:t>
            </a:r>
            <a:r>
              <a:rPr lang="en-GB" sz="800" baseline="30000" dirty="0"/>
              <a:t>rd</a:t>
            </a:r>
            <a:r>
              <a:rPr lang="en-GB" sz="800" dirty="0"/>
              <a:t> June</a:t>
            </a:r>
          </a:p>
        </p:txBody>
      </p:sp>
      <p:pic>
        <p:nvPicPr>
          <p:cNvPr id="24" name="Picture 23"/>
          <p:cNvPicPr>
            <a:picLocks noChangeAspect="1"/>
          </p:cNvPicPr>
          <p:nvPr/>
        </p:nvPicPr>
        <p:blipFill>
          <a:blip r:embed="rId2"/>
          <a:stretch>
            <a:fillRect/>
          </a:stretch>
        </p:blipFill>
        <p:spPr>
          <a:xfrm>
            <a:off x="0" y="0"/>
            <a:ext cx="6850116" cy="6587730"/>
          </a:xfrm>
          <a:prstGeom prst="rect">
            <a:avLst/>
          </a:prstGeom>
        </p:spPr>
      </p:pic>
      <p:sp>
        <p:nvSpPr>
          <p:cNvPr id="26" name="TextBox 25"/>
          <p:cNvSpPr txBox="1"/>
          <p:nvPr/>
        </p:nvSpPr>
        <p:spPr>
          <a:xfrm>
            <a:off x="6909306" y="2152516"/>
            <a:ext cx="1656196" cy="215444"/>
          </a:xfrm>
          <a:prstGeom prst="rect">
            <a:avLst/>
          </a:prstGeom>
          <a:solidFill>
            <a:srgbClr val="00B0F0"/>
          </a:solidFill>
        </p:spPr>
        <p:txBody>
          <a:bodyPr wrap="square" rtlCol="0">
            <a:spAutoFit/>
          </a:bodyPr>
          <a:lstStyle/>
          <a:p>
            <a:pPr algn="ctr"/>
            <a:r>
              <a:rPr lang="en-GB" sz="800" dirty="0"/>
              <a:t>≈2 WEEKS  15th Nov- 26</a:t>
            </a:r>
            <a:r>
              <a:rPr lang="en-GB" sz="800" baseline="30000" dirty="0"/>
              <a:t>th</a:t>
            </a:r>
            <a:r>
              <a:rPr lang="en-GB" sz="800" dirty="0"/>
              <a:t> Nov</a:t>
            </a:r>
          </a:p>
        </p:txBody>
      </p:sp>
      <p:sp>
        <p:nvSpPr>
          <p:cNvPr id="27" name="TextBox 26"/>
          <p:cNvSpPr txBox="1"/>
          <p:nvPr/>
        </p:nvSpPr>
        <p:spPr>
          <a:xfrm>
            <a:off x="7046775" y="156767"/>
            <a:ext cx="1422892"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p:spPr>
        <p:txBody>
          <a:bodyPr wrap="square" rtlCol="0">
            <a:spAutoFit/>
          </a:bodyPr>
          <a:lstStyle/>
          <a:p>
            <a:pPr algn="ctr"/>
            <a:r>
              <a:rPr lang="en-GB" sz="1600" dirty="0"/>
              <a:t>HOH Academic year 21-22</a:t>
            </a:r>
          </a:p>
        </p:txBody>
      </p:sp>
      <p:pic>
        <p:nvPicPr>
          <p:cNvPr id="28" name="Picture 27"/>
          <p:cNvPicPr>
            <a:picLocks noChangeAspect="1"/>
          </p:cNvPicPr>
          <p:nvPr/>
        </p:nvPicPr>
        <p:blipFill>
          <a:blip r:embed="rId3"/>
          <a:stretch>
            <a:fillRect/>
          </a:stretch>
        </p:blipFill>
        <p:spPr>
          <a:xfrm>
            <a:off x="8565502" y="5197708"/>
            <a:ext cx="1294757" cy="140209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9" name="Picture 28"/>
          <p:cNvPicPr>
            <a:picLocks noChangeAspect="1"/>
          </p:cNvPicPr>
          <p:nvPr/>
        </p:nvPicPr>
        <p:blipFill>
          <a:blip r:embed="rId4"/>
          <a:stretch>
            <a:fillRect/>
          </a:stretch>
        </p:blipFill>
        <p:spPr>
          <a:xfrm>
            <a:off x="153590" y="136252"/>
            <a:ext cx="1414774" cy="699781"/>
          </a:xfrm>
          <a:prstGeom prst="rect">
            <a:avLst/>
          </a:prstGeom>
          <a:ln w="38100" cap="sq">
            <a:solidFill>
              <a:srgbClr val="0070C0"/>
            </a:solidFill>
            <a:prstDash val="solid"/>
            <a:miter lim="800000"/>
          </a:ln>
          <a:effectLst>
            <a:outerShdw blurRad="50800" dist="38100" dir="2700000" algn="tl" rotWithShape="0">
              <a:srgbClr val="000000">
                <a:alpha val="43000"/>
              </a:srgbClr>
            </a:outerShdw>
          </a:effectLst>
        </p:spPr>
      </p:pic>
      <p:sp>
        <p:nvSpPr>
          <p:cNvPr id="25" name="TextBox 24">
            <a:extLst>
              <a:ext uri="{FF2B5EF4-FFF2-40B4-BE49-F238E27FC236}">
                <a16:creationId xmlns:a16="http://schemas.microsoft.com/office/drawing/2014/main" id="{D9BFEB57-EE85-44AA-B3EE-B5947C860154}"/>
              </a:ext>
            </a:extLst>
          </p:cNvPr>
          <p:cNvSpPr txBox="1"/>
          <p:nvPr/>
        </p:nvSpPr>
        <p:spPr>
          <a:xfrm>
            <a:off x="6904632" y="6176271"/>
            <a:ext cx="1656199" cy="215444"/>
          </a:xfrm>
          <a:prstGeom prst="rect">
            <a:avLst/>
          </a:prstGeom>
          <a:solidFill>
            <a:srgbClr val="0070C0"/>
          </a:solidFill>
          <a:ln>
            <a:solidFill>
              <a:srgbClr val="0070C0"/>
            </a:solidFill>
          </a:ln>
        </p:spPr>
        <p:txBody>
          <a:bodyPr wrap="square" rtlCol="0">
            <a:spAutoFit/>
          </a:bodyPr>
          <a:lstStyle/>
          <a:p>
            <a:pPr algn="ctr"/>
            <a:r>
              <a:rPr lang="en-GB" sz="800" dirty="0"/>
              <a:t>≈2 WEEKS  -13</a:t>
            </a:r>
            <a:r>
              <a:rPr lang="en-GB" sz="800" baseline="30000" dirty="0"/>
              <a:t>th</a:t>
            </a:r>
            <a:r>
              <a:rPr lang="en-GB" sz="800" dirty="0"/>
              <a:t> June- 24</a:t>
            </a:r>
            <a:r>
              <a:rPr lang="en-GB" sz="800" baseline="30000" dirty="0"/>
              <a:t>th</a:t>
            </a:r>
            <a:r>
              <a:rPr lang="en-GB" sz="800" dirty="0"/>
              <a:t> June</a:t>
            </a:r>
          </a:p>
        </p:txBody>
      </p:sp>
      <p:sp>
        <p:nvSpPr>
          <p:cNvPr id="2" name="TextBox 1">
            <a:extLst>
              <a:ext uri="{FF2B5EF4-FFF2-40B4-BE49-F238E27FC236}">
                <a16:creationId xmlns:a16="http://schemas.microsoft.com/office/drawing/2014/main" id="{E69C3495-FCC9-4200-A166-58E4F02D1C15}"/>
              </a:ext>
            </a:extLst>
          </p:cNvPr>
          <p:cNvSpPr txBox="1"/>
          <p:nvPr/>
        </p:nvSpPr>
        <p:spPr>
          <a:xfrm>
            <a:off x="8742218" y="263236"/>
            <a:ext cx="1010192" cy="2185214"/>
          </a:xfrm>
          <a:prstGeom prst="rect">
            <a:avLst/>
          </a:prstGeom>
          <a:solidFill>
            <a:schemeClr val="accent1">
              <a:lumMod val="40000"/>
              <a:lumOff val="60000"/>
            </a:schemeClr>
          </a:solidFill>
        </p:spPr>
        <p:txBody>
          <a:bodyPr wrap="square" rtlCol="0">
            <a:spAutoFit/>
          </a:bodyPr>
          <a:lstStyle/>
          <a:p>
            <a:r>
              <a:rPr lang="en-GB" sz="800" dirty="0"/>
              <a:t>*Please note than these are approximate dates  based on Leicestershire  term dates. This plan  will  help to keep teachers  on track with coverage but teachers may makes  slight changes based on monitoring and assessment. This plan will be reviewed in Sept 22.</a:t>
            </a:r>
          </a:p>
        </p:txBody>
      </p:sp>
    </p:spTree>
    <p:extLst>
      <p:ext uri="{BB962C8B-B14F-4D97-AF65-F5344CB8AC3E}">
        <p14:creationId xmlns:p14="http://schemas.microsoft.com/office/powerpoint/2010/main" val="4052742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410547" y="513183"/>
            <a:ext cx="4833257" cy="369332"/>
          </a:xfrm>
          <a:prstGeom prst="rect">
            <a:avLst/>
          </a:prstGeom>
          <a:noFill/>
        </p:spPr>
        <p:txBody>
          <a:bodyPr wrap="square" rtlCol="0">
            <a:spAutoFit/>
          </a:bodyPr>
          <a:lstStyle/>
          <a:p>
            <a:r>
              <a:rPr lang="en-GB" b="1" dirty="0"/>
              <a:t>Links to online materials to support planning</a:t>
            </a:r>
          </a:p>
        </p:txBody>
      </p:sp>
      <p:graphicFrame>
        <p:nvGraphicFramePr>
          <p:cNvPr id="14" name="Table 13"/>
          <p:cNvGraphicFramePr>
            <a:graphicFrameLocks noGrp="1"/>
          </p:cNvGraphicFramePr>
          <p:nvPr>
            <p:extLst>
              <p:ext uri="{D42A27DB-BD31-4B8C-83A1-F6EECF244321}">
                <p14:modId xmlns:p14="http://schemas.microsoft.com/office/powerpoint/2010/main" val="2138857029"/>
              </p:ext>
            </p:extLst>
          </p:nvPr>
        </p:nvGraphicFramePr>
        <p:xfrm>
          <a:off x="410547" y="1184987"/>
          <a:ext cx="9237305" cy="4998494"/>
        </p:xfrm>
        <a:graphic>
          <a:graphicData uri="http://schemas.openxmlformats.org/drawingml/2006/table">
            <a:tbl>
              <a:tblPr firstRow="1" bandRow="1">
                <a:tableStyleId>{5C22544A-7EE6-4342-B048-85BDC9FD1C3A}</a:tableStyleId>
              </a:tblPr>
              <a:tblGrid>
                <a:gridCol w="535589">
                  <a:extLst>
                    <a:ext uri="{9D8B030D-6E8A-4147-A177-3AD203B41FA5}">
                      <a16:colId xmlns:a16="http://schemas.microsoft.com/office/drawing/2014/main" val="1313454505"/>
                    </a:ext>
                  </a:extLst>
                </a:gridCol>
                <a:gridCol w="1158286">
                  <a:extLst>
                    <a:ext uri="{9D8B030D-6E8A-4147-A177-3AD203B41FA5}">
                      <a16:colId xmlns:a16="http://schemas.microsoft.com/office/drawing/2014/main" val="3749358446"/>
                    </a:ext>
                  </a:extLst>
                </a:gridCol>
                <a:gridCol w="4015112">
                  <a:extLst>
                    <a:ext uri="{9D8B030D-6E8A-4147-A177-3AD203B41FA5}">
                      <a16:colId xmlns:a16="http://schemas.microsoft.com/office/drawing/2014/main" val="663066018"/>
                    </a:ext>
                  </a:extLst>
                </a:gridCol>
                <a:gridCol w="987583">
                  <a:extLst>
                    <a:ext uri="{9D8B030D-6E8A-4147-A177-3AD203B41FA5}">
                      <a16:colId xmlns:a16="http://schemas.microsoft.com/office/drawing/2014/main" val="3747977520"/>
                    </a:ext>
                  </a:extLst>
                </a:gridCol>
                <a:gridCol w="2540735">
                  <a:extLst>
                    <a:ext uri="{9D8B030D-6E8A-4147-A177-3AD203B41FA5}">
                      <a16:colId xmlns:a16="http://schemas.microsoft.com/office/drawing/2014/main" val="4260619891"/>
                    </a:ext>
                  </a:extLst>
                </a:gridCol>
              </a:tblGrid>
              <a:tr h="512593">
                <a:tc>
                  <a:txBody>
                    <a:bodyPr/>
                    <a:lstStyle/>
                    <a:p>
                      <a:pPr algn="ctr"/>
                      <a:r>
                        <a:rPr lang="en-GB" sz="1050" dirty="0"/>
                        <a:t>unit</a:t>
                      </a:r>
                    </a:p>
                  </a:txBody>
                  <a:tcPr/>
                </a:tc>
                <a:tc>
                  <a:txBody>
                    <a:bodyPr/>
                    <a:lstStyle/>
                    <a:p>
                      <a:pPr algn="ctr"/>
                      <a:r>
                        <a:rPr lang="en-GB" sz="1050" dirty="0"/>
                        <a:t>Time</a:t>
                      </a:r>
                      <a:r>
                        <a:rPr lang="en-GB" sz="1050" baseline="0" dirty="0"/>
                        <a:t> allocation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t>Approximate*</a:t>
                      </a:r>
                      <a:endParaRPr lang="en-GB" sz="1050" dirty="0"/>
                    </a:p>
                    <a:p>
                      <a:pPr algn="ctr"/>
                      <a:endParaRPr lang="en-GB" sz="105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t>Main</a:t>
                      </a:r>
                      <a:r>
                        <a:rPr lang="en-GB" sz="1050" b="1" baseline="0" dirty="0"/>
                        <a:t> </a:t>
                      </a:r>
                      <a:r>
                        <a:rPr lang="en-GB" sz="1050" b="1" dirty="0"/>
                        <a:t> Focus and link to materials to support planning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p>
                  </a:txBody>
                  <a:tcPr/>
                </a:tc>
                <a:tc>
                  <a:txBody>
                    <a:bodyPr/>
                    <a:lstStyle/>
                    <a:p>
                      <a:pPr algn="ctr"/>
                      <a:r>
                        <a:rPr lang="en-GB" sz="1050" dirty="0">
                          <a:hlinkClick r:id="rId2"/>
                        </a:rPr>
                        <a:t>Links</a:t>
                      </a:r>
                      <a:r>
                        <a:rPr lang="en-GB" sz="1050" baseline="0" dirty="0">
                          <a:hlinkClick r:id="rId2"/>
                        </a:rPr>
                        <a:t> to Maths Guidance</a:t>
                      </a:r>
                      <a:endParaRPr lang="en-GB" sz="1050" baseline="0" dirty="0"/>
                    </a:p>
                    <a:p>
                      <a:pPr algn="ctr"/>
                      <a:endParaRPr lang="en-GB" sz="1050" dirty="0"/>
                    </a:p>
                  </a:txBody>
                  <a:tcPr/>
                </a:tc>
                <a:tc>
                  <a:txBody>
                    <a:bodyPr/>
                    <a:lstStyle/>
                    <a:p>
                      <a:pPr algn="ctr"/>
                      <a:r>
                        <a:rPr lang="en-GB" sz="1050" dirty="0"/>
                        <a:t>Links to PD</a:t>
                      </a:r>
                      <a:r>
                        <a:rPr lang="en-GB" sz="1050" baseline="0" dirty="0"/>
                        <a:t> materials</a:t>
                      </a:r>
                      <a:endParaRPr lang="en-GB" sz="1050" dirty="0"/>
                    </a:p>
                  </a:txBody>
                  <a:tcPr/>
                </a:tc>
                <a:extLst>
                  <a:ext uri="{0D108BD9-81ED-4DB2-BD59-A6C34878D82A}">
                    <a16:rowId xmlns:a16="http://schemas.microsoft.com/office/drawing/2014/main" val="3226823926"/>
                  </a:ext>
                </a:extLst>
              </a:tr>
              <a:tr h="444138">
                <a:tc>
                  <a:txBody>
                    <a:bodyPr/>
                    <a:lstStyle/>
                    <a:p>
                      <a:pPr algn="ctr"/>
                      <a:r>
                        <a:rPr lang="en-GB" sz="1200" baseline="0" dirty="0">
                          <a:solidFill>
                            <a:schemeClr val="tx1"/>
                          </a:solidFill>
                        </a:rPr>
                        <a:t>1</a:t>
                      </a:r>
                      <a:endParaRPr lang="en-GB" sz="1200" dirty="0">
                        <a:solidFill>
                          <a:schemeClr val="tx1"/>
                        </a:solidFill>
                      </a:endParaRPr>
                    </a:p>
                  </a:txBody>
                  <a:tcPr/>
                </a:tc>
                <a:tc>
                  <a:txBody>
                    <a:bodyPr/>
                    <a:lstStyle/>
                    <a:p>
                      <a:pPr algn="ctr"/>
                      <a:r>
                        <a:rPr lang="en-GB" sz="900" dirty="0">
                          <a:solidFill>
                            <a:schemeClr val="tx1"/>
                          </a:solidFill>
                        </a:rPr>
                        <a:t>7 Weeks</a:t>
                      </a:r>
                    </a:p>
                    <a:p>
                      <a:pPr algn="ctr"/>
                      <a:r>
                        <a:rPr lang="en-GB" sz="900" dirty="0">
                          <a:solidFill>
                            <a:schemeClr val="tx1"/>
                          </a:solidFill>
                        </a:rPr>
                        <a:t>30</a:t>
                      </a:r>
                      <a:r>
                        <a:rPr lang="en-GB" sz="900" baseline="30000" dirty="0">
                          <a:solidFill>
                            <a:schemeClr val="tx1"/>
                          </a:solidFill>
                        </a:rPr>
                        <a:t>th</a:t>
                      </a:r>
                      <a:r>
                        <a:rPr lang="en-GB" sz="900" dirty="0">
                          <a:solidFill>
                            <a:schemeClr val="tx1"/>
                          </a:solidFill>
                        </a:rPr>
                        <a:t>-</a:t>
                      </a:r>
                      <a:r>
                        <a:rPr lang="en-GB" sz="900" baseline="0" dirty="0">
                          <a:solidFill>
                            <a:schemeClr val="tx1"/>
                          </a:solidFill>
                        </a:rPr>
                        <a:t> October 15th</a:t>
                      </a:r>
                      <a:endParaRPr lang="en-GB" sz="9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baseline="0" dirty="0">
                          <a:solidFill>
                            <a:schemeClr val="tx1"/>
                          </a:solidFill>
                          <a:latin typeface="+mn-lt"/>
                          <a:ea typeface="+mn-ea"/>
                          <a:cs typeface="+mn-cs"/>
                          <a:hlinkClick r:id="rId3"/>
                        </a:rPr>
                        <a:t>Previous Reception experiences and counting within 100</a:t>
                      </a:r>
                      <a:endParaRPr lang="en-GB" sz="1200" b="1" i="0" u="none" strike="noStrike" kern="1200" baseline="0" dirty="0">
                        <a:solidFill>
                          <a:schemeClr val="tx1"/>
                        </a:solidFill>
                        <a:latin typeface="+mn-lt"/>
                        <a:ea typeface="+mn-ea"/>
                        <a:cs typeface="+mn-cs"/>
                      </a:endParaRPr>
                    </a:p>
                  </a:txBody>
                  <a:tcPr/>
                </a:tc>
                <a:tc>
                  <a:txBody>
                    <a:bodyPr/>
                    <a:lstStyle/>
                    <a:p>
                      <a:pPr algn="ctr"/>
                      <a:r>
                        <a:rPr lang="en-GB" sz="1200" dirty="0">
                          <a:solidFill>
                            <a:schemeClr val="tx1"/>
                          </a:solidFill>
                        </a:rPr>
                        <a:t>1NPV</a:t>
                      </a:r>
                      <a:r>
                        <a:rPr lang="en-GB" sz="1200" baseline="0" dirty="0">
                          <a:solidFill>
                            <a:schemeClr val="tx1"/>
                          </a:solidFill>
                        </a:rPr>
                        <a:t> 1</a:t>
                      </a:r>
                    </a:p>
                    <a:p>
                      <a:pPr algn="ctr"/>
                      <a:endParaRPr lang="en-GB" sz="12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a:solidFill>
                            <a:schemeClr val="tx1"/>
                          </a:solidFill>
                          <a:hlinkClick r:id="rId4"/>
                        </a:rPr>
                        <a:t>1.9 Composition of numbers: 20-100</a:t>
                      </a:r>
                      <a:endParaRPr lang="en-GB" sz="1200" u="sng" dirty="0">
                        <a:solidFill>
                          <a:schemeClr val="tx1"/>
                        </a:solidFill>
                      </a:endParaRPr>
                    </a:p>
                    <a:p>
                      <a:pPr algn="ctr"/>
                      <a:endParaRPr lang="en-GB" sz="1200" dirty="0">
                        <a:solidFill>
                          <a:schemeClr val="tx1"/>
                        </a:solidFill>
                      </a:endParaRPr>
                    </a:p>
                  </a:txBody>
                  <a:tcPr/>
                </a:tc>
                <a:extLst>
                  <a:ext uri="{0D108BD9-81ED-4DB2-BD59-A6C34878D82A}">
                    <a16:rowId xmlns:a16="http://schemas.microsoft.com/office/drawing/2014/main" val="1390292336"/>
                  </a:ext>
                </a:extLst>
              </a:tr>
              <a:tr h="472130">
                <a:tc>
                  <a:txBody>
                    <a:bodyPr/>
                    <a:lstStyle/>
                    <a:p>
                      <a:pPr algn="ctr"/>
                      <a:r>
                        <a:rPr lang="en-GB" sz="1200" dirty="0">
                          <a:solidFill>
                            <a:schemeClr val="tx1"/>
                          </a:solidFill>
                        </a:rPr>
                        <a:t>2</a:t>
                      </a:r>
                    </a:p>
                  </a:txBody>
                  <a:tcPr/>
                </a:tc>
                <a:tc>
                  <a:txBody>
                    <a:bodyPr/>
                    <a:lstStyle/>
                    <a:p>
                      <a:pPr algn="ctr"/>
                      <a:r>
                        <a:rPr lang="en-GB" sz="900" dirty="0">
                          <a:solidFill>
                            <a:schemeClr val="tx1"/>
                          </a:solidFill>
                        </a:rPr>
                        <a:t>≈ 3 WEEKS</a:t>
                      </a:r>
                    </a:p>
                    <a:p>
                      <a:pPr algn="ctr"/>
                      <a:r>
                        <a:rPr lang="en-GB" sz="900" dirty="0">
                          <a:solidFill>
                            <a:schemeClr val="tx1"/>
                          </a:solidFill>
                        </a:rPr>
                        <a:t>25</a:t>
                      </a:r>
                      <a:r>
                        <a:rPr lang="en-GB" sz="900" baseline="30000" dirty="0">
                          <a:solidFill>
                            <a:schemeClr val="tx1"/>
                          </a:solidFill>
                        </a:rPr>
                        <a:t>th</a:t>
                      </a:r>
                      <a:r>
                        <a:rPr lang="en-GB" sz="900" dirty="0">
                          <a:solidFill>
                            <a:schemeClr val="tx1"/>
                          </a:solidFill>
                        </a:rPr>
                        <a:t> Oct- 12</a:t>
                      </a:r>
                      <a:r>
                        <a:rPr lang="en-GB" sz="900" baseline="30000" dirty="0">
                          <a:solidFill>
                            <a:schemeClr val="tx1"/>
                          </a:solidFill>
                        </a:rPr>
                        <a:t>th</a:t>
                      </a:r>
                      <a:r>
                        <a:rPr lang="en-GB" sz="900" dirty="0">
                          <a:solidFill>
                            <a:schemeClr val="tx1"/>
                          </a:solidFill>
                        </a:rPr>
                        <a:t> Nov</a:t>
                      </a:r>
                    </a:p>
                    <a:p>
                      <a:pPr algn="ctr"/>
                      <a:endParaRPr lang="en-GB" sz="900" dirty="0">
                        <a:solidFill>
                          <a:schemeClr val="tx1"/>
                        </a:solidFill>
                      </a:endParaRPr>
                    </a:p>
                  </a:txBody>
                  <a:tcPr/>
                </a:tc>
                <a:tc>
                  <a:txBody>
                    <a:bodyPr/>
                    <a:lstStyle/>
                    <a:p>
                      <a:r>
                        <a:rPr lang="en-GB" sz="1200" b="1" i="0" u="none" strike="noStrike" kern="1200" baseline="0" dirty="0">
                          <a:solidFill>
                            <a:schemeClr val="tx1"/>
                          </a:solidFill>
                          <a:latin typeface="+mn-lt"/>
                          <a:ea typeface="+mn-ea"/>
                          <a:cs typeface="+mn-cs"/>
                          <a:hlinkClick r:id="rId5"/>
                        </a:rPr>
                        <a:t>Comparison of quantities and part–whole relationships</a:t>
                      </a:r>
                      <a:endParaRPr lang="en-GB" sz="1200" b="1" i="0" u="none" strike="noStrike" kern="1200" baseline="0" dirty="0">
                        <a:solidFill>
                          <a:schemeClr val="tx1"/>
                        </a:solidFill>
                        <a:latin typeface="+mn-lt"/>
                        <a:ea typeface="+mn-ea"/>
                        <a:cs typeface="+mn-cs"/>
                      </a:endParaRPr>
                    </a:p>
                  </a:txBody>
                  <a:tcPr/>
                </a:tc>
                <a:tc>
                  <a:txBody>
                    <a:bodyPr/>
                    <a:lstStyle/>
                    <a:p>
                      <a:pPr algn="ctr"/>
                      <a:r>
                        <a:rPr lang="en-GB" sz="1200" dirty="0">
                          <a:solidFill>
                            <a:schemeClr val="tx1"/>
                          </a:solidFill>
                        </a:rPr>
                        <a:t>1NPV 1</a:t>
                      </a:r>
                    </a:p>
                    <a:p>
                      <a:pPr algn="ctr"/>
                      <a:r>
                        <a:rPr lang="en-GB" sz="1200" dirty="0">
                          <a:solidFill>
                            <a:schemeClr val="tx1"/>
                          </a:solidFill>
                        </a:rPr>
                        <a:t>1NPV</a:t>
                      </a:r>
                      <a:r>
                        <a:rPr lang="en-GB" sz="1200" baseline="0" dirty="0">
                          <a:solidFill>
                            <a:schemeClr val="tx1"/>
                          </a:solidFill>
                        </a:rPr>
                        <a:t> 2</a:t>
                      </a:r>
                      <a:endParaRPr lang="en-GB" sz="12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hlinkClick r:id="rId6"/>
                        </a:rPr>
                        <a:t>1.1 Comparison of quantities and measures</a:t>
                      </a:r>
                      <a:endParaRPr lang="en-GB" sz="12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7"/>
                        </a:rPr>
                        <a:t>1.2 Introducing ‘whole’ and ‘parts’: part-part-whole</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endParaRPr lang="en-GB" sz="1200" dirty="0">
                        <a:solidFill>
                          <a:schemeClr val="tx1"/>
                        </a:solidFill>
                      </a:endParaRPr>
                    </a:p>
                  </a:txBody>
                  <a:tcPr/>
                </a:tc>
                <a:extLst>
                  <a:ext uri="{0D108BD9-81ED-4DB2-BD59-A6C34878D82A}">
                    <a16:rowId xmlns:a16="http://schemas.microsoft.com/office/drawing/2014/main" val="3288500494"/>
                  </a:ext>
                </a:extLst>
              </a:tr>
              <a:tr h="662474">
                <a:tc>
                  <a:txBody>
                    <a:bodyPr/>
                    <a:lstStyle/>
                    <a:p>
                      <a:pPr algn="ctr"/>
                      <a:r>
                        <a:rPr lang="en-GB" sz="1200" dirty="0">
                          <a:solidFill>
                            <a:schemeClr val="tx1"/>
                          </a:solidFill>
                        </a:rPr>
                        <a:t>3</a:t>
                      </a:r>
                    </a:p>
                  </a:txBody>
                  <a:tcPr/>
                </a:tc>
                <a:tc>
                  <a:txBody>
                    <a:bodyPr/>
                    <a:lstStyle/>
                    <a:p>
                      <a:pPr algn="ctr"/>
                      <a:r>
                        <a:rPr lang="en-GB" sz="900" dirty="0">
                          <a:solidFill>
                            <a:schemeClr val="tx1"/>
                          </a:solidFill>
                        </a:rPr>
                        <a:t>≈2 WEEKS</a:t>
                      </a:r>
                    </a:p>
                    <a:p>
                      <a:pPr algn="ctr"/>
                      <a:r>
                        <a:rPr lang="en-GB" sz="900" dirty="0">
                          <a:solidFill>
                            <a:schemeClr val="tx1"/>
                          </a:solidFill>
                        </a:rPr>
                        <a:t> 15th Nov- 26</a:t>
                      </a:r>
                      <a:r>
                        <a:rPr lang="en-GB" sz="900" baseline="30000" dirty="0">
                          <a:solidFill>
                            <a:schemeClr val="tx1"/>
                          </a:solidFill>
                        </a:rPr>
                        <a:t>th</a:t>
                      </a:r>
                      <a:r>
                        <a:rPr lang="en-GB" sz="900" dirty="0">
                          <a:solidFill>
                            <a:schemeClr val="tx1"/>
                          </a:solidFill>
                        </a:rPr>
                        <a:t> Nov</a:t>
                      </a:r>
                    </a:p>
                    <a:p>
                      <a:pPr algn="ctr"/>
                      <a:endParaRPr lang="en-GB" sz="900" dirty="0">
                        <a:solidFill>
                          <a:schemeClr val="tx1"/>
                        </a:solidFill>
                      </a:endParaRPr>
                    </a:p>
                  </a:txBody>
                  <a:tcPr/>
                </a:tc>
                <a:tc>
                  <a:txBody>
                    <a:bodyPr/>
                    <a:lstStyle/>
                    <a:p>
                      <a:r>
                        <a:rPr lang="en-GB" sz="1200" b="1" dirty="0">
                          <a:solidFill>
                            <a:schemeClr val="tx1"/>
                          </a:solidFill>
                          <a:hlinkClick r:id="rId8"/>
                        </a:rPr>
                        <a:t>Numbers</a:t>
                      </a:r>
                      <a:r>
                        <a:rPr lang="en-GB" sz="1200" b="1" baseline="0" dirty="0">
                          <a:solidFill>
                            <a:schemeClr val="tx1"/>
                          </a:solidFill>
                          <a:hlinkClick r:id="rId8"/>
                        </a:rPr>
                        <a:t> 0 to 5</a:t>
                      </a:r>
                      <a:endParaRPr lang="en-GB" sz="1200" b="1" baseline="0"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1NPV</a:t>
                      </a:r>
                      <a:r>
                        <a:rPr lang="en-GB" sz="1200" baseline="0" dirty="0">
                          <a:solidFill>
                            <a:schemeClr val="tx1"/>
                          </a:solidFill>
                        </a:rPr>
                        <a:t> 2</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chemeClr val="tx1"/>
                          </a:solidFill>
                        </a:rPr>
                        <a:t>1 AS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FF0000"/>
                          </a:solidFill>
                          <a:hlinkClick r:id="rId9"/>
                        </a:rPr>
                        <a:t>1.3 Composition of numbers: 0–5</a:t>
                      </a:r>
                      <a:endParaRPr lang="en-GB" sz="1200" dirty="0">
                        <a:solidFill>
                          <a:srgbClr val="FF0000"/>
                        </a:solidFill>
                      </a:endParaRPr>
                    </a:p>
                    <a:p>
                      <a:endParaRPr lang="en-GB" sz="1200" dirty="0">
                        <a:solidFill>
                          <a:schemeClr val="tx1"/>
                        </a:solidFill>
                      </a:endParaRPr>
                    </a:p>
                  </a:txBody>
                  <a:tcPr/>
                </a:tc>
                <a:extLst>
                  <a:ext uri="{0D108BD9-81ED-4DB2-BD59-A6C34878D82A}">
                    <a16:rowId xmlns:a16="http://schemas.microsoft.com/office/drawing/2014/main" val="901216978"/>
                  </a:ext>
                </a:extLst>
              </a:tr>
              <a:tr h="979290">
                <a:tc>
                  <a:txBody>
                    <a:bodyPr/>
                    <a:lstStyle/>
                    <a:p>
                      <a:pPr algn="ctr"/>
                      <a:r>
                        <a:rPr lang="en-GB" sz="1200" dirty="0">
                          <a:solidFill>
                            <a:schemeClr val="tx1"/>
                          </a:solidFill>
                        </a:rPr>
                        <a:t>4</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 3WEEKS 29</a:t>
                      </a:r>
                      <a:r>
                        <a:rPr lang="en-GB" sz="900" baseline="30000" dirty="0"/>
                        <a:t>th</a:t>
                      </a:r>
                      <a:r>
                        <a:rPr lang="en-GB" sz="900" dirty="0"/>
                        <a:t> Nov-17</a:t>
                      </a:r>
                      <a:r>
                        <a:rPr lang="en-GB" sz="900" baseline="30000" dirty="0"/>
                        <a:t>h</a:t>
                      </a:r>
                      <a:r>
                        <a:rPr lang="en-GB" sz="900" dirty="0"/>
                        <a:t> Dec</a:t>
                      </a:r>
                    </a:p>
                    <a:p>
                      <a:pPr algn="ctr"/>
                      <a:r>
                        <a:rPr lang="en-GB" sz="900" baseline="0" dirty="0">
                          <a:solidFill>
                            <a:schemeClr val="tx1"/>
                          </a:solidFill>
                        </a:rPr>
                        <a:t> </a:t>
                      </a:r>
                      <a:endParaRPr lang="en-GB" sz="900" dirty="0">
                        <a:solidFill>
                          <a:schemeClr val="tx1"/>
                        </a:solidFill>
                      </a:endParaRPr>
                    </a:p>
                  </a:txBody>
                  <a:tcPr/>
                </a:tc>
                <a:tc>
                  <a:txBody>
                    <a:bodyPr/>
                    <a:lstStyle/>
                    <a:p>
                      <a:r>
                        <a:rPr lang="en-GB" sz="1200" b="1" dirty="0">
                          <a:solidFill>
                            <a:schemeClr val="tx1"/>
                          </a:solidFill>
                          <a:hlinkClick r:id="rId10"/>
                        </a:rPr>
                        <a:t>Recognise, compose, decompose and manipulate 2D and 3D shapes</a:t>
                      </a:r>
                      <a:endParaRPr lang="en-GB" sz="1200" b="1"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1G1</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1G2</a:t>
                      </a:r>
                    </a:p>
                  </a:txBody>
                  <a:tcPr/>
                </a:tc>
                <a:tc>
                  <a:txBody>
                    <a:bodyPr/>
                    <a:lstStyle/>
                    <a:p>
                      <a:r>
                        <a:rPr lang="en-GB" sz="1200" dirty="0">
                          <a:solidFill>
                            <a:schemeClr val="tx1"/>
                          </a:solidFill>
                          <a:hlinkClick r:id="rId11"/>
                        </a:rPr>
                        <a:t> See Maths Guidance 1G1 and  1 G2</a:t>
                      </a:r>
                      <a:endParaRPr lang="en-GB" sz="1200" dirty="0">
                        <a:solidFill>
                          <a:schemeClr val="tx1"/>
                        </a:solidFill>
                      </a:endParaRPr>
                    </a:p>
                    <a:p>
                      <a:r>
                        <a:rPr lang="en-GB" sz="1200" i="1" dirty="0">
                          <a:solidFill>
                            <a:schemeClr val="tx1"/>
                          </a:solidFill>
                        </a:rPr>
                        <a:t>Page 42-46</a:t>
                      </a:r>
                    </a:p>
                  </a:txBody>
                  <a:tcPr/>
                </a:tc>
                <a:extLst>
                  <a:ext uri="{0D108BD9-81ED-4DB2-BD59-A6C34878D82A}">
                    <a16:rowId xmlns:a16="http://schemas.microsoft.com/office/drawing/2014/main" val="2238389183"/>
                  </a:ext>
                </a:extLst>
              </a:tr>
              <a:tr h="979290">
                <a:tc>
                  <a:txBody>
                    <a:bodyPr/>
                    <a:lstStyle/>
                    <a:p>
                      <a:pPr algn="ctr"/>
                      <a:r>
                        <a:rPr lang="en-GB" sz="1200" dirty="0">
                          <a:solidFill>
                            <a:schemeClr val="tx1"/>
                          </a:solidFill>
                        </a:rPr>
                        <a:t>5</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 3 WEEKS Jan 3</a:t>
                      </a:r>
                      <a:r>
                        <a:rPr lang="en-GB" sz="900" baseline="30000" dirty="0"/>
                        <a:t>rd</a:t>
                      </a:r>
                      <a:r>
                        <a:rPr lang="en-GB" sz="900" dirty="0"/>
                        <a:t>- Jan 21</a:t>
                      </a:r>
                      <a:r>
                        <a:rPr lang="en-GB" sz="900" baseline="30000" dirty="0"/>
                        <a:t>st</a:t>
                      </a:r>
                      <a:r>
                        <a:rPr lang="en-GB" sz="900" dirty="0"/>
                        <a:t> </a:t>
                      </a:r>
                    </a:p>
                    <a:p>
                      <a:pPr algn="ctr"/>
                      <a:endParaRPr lang="en-GB" sz="900" dirty="0">
                        <a:solidFill>
                          <a:schemeClr val="tx1"/>
                        </a:solidFill>
                      </a:endParaRPr>
                    </a:p>
                  </a:txBody>
                  <a:tcPr/>
                </a:tc>
                <a:tc>
                  <a:txBody>
                    <a:bodyPr/>
                    <a:lstStyle/>
                    <a:p>
                      <a:r>
                        <a:rPr lang="en-GB" sz="1200" b="1" dirty="0">
                          <a:solidFill>
                            <a:schemeClr val="tx1"/>
                          </a:solidFill>
                          <a:hlinkClick r:id="rId12"/>
                        </a:rPr>
                        <a:t>Numbers 0 to 10 </a:t>
                      </a:r>
                      <a:endParaRPr lang="en-GB" sz="1200" b="1"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1NPV 2</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1AS1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3"/>
                        </a:rPr>
                        <a:t>1.4 Composition of numbers: 6 to 10</a:t>
                      </a:r>
                      <a:endParaRPr lang="en-GB" sz="1200" dirty="0"/>
                    </a:p>
                    <a:p>
                      <a:endParaRPr lang="en-GB" sz="1200" dirty="0">
                        <a:solidFill>
                          <a:schemeClr val="tx1"/>
                        </a:solidFill>
                      </a:endParaRPr>
                    </a:p>
                  </a:txBody>
                  <a:tcPr/>
                </a:tc>
                <a:extLst>
                  <a:ext uri="{0D108BD9-81ED-4DB2-BD59-A6C34878D82A}">
                    <a16:rowId xmlns:a16="http://schemas.microsoft.com/office/drawing/2014/main" val="3329332377"/>
                  </a:ext>
                </a:extLst>
              </a:tr>
            </a:tbl>
          </a:graphicData>
        </a:graphic>
      </p:graphicFrame>
      <p:sp>
        <p:nvSpPr>
          <p:cNvPr id="2" name="Rectangle 1"/>
          <p:cNvSpPr/>
          <p:nvPr/>
        </p:nvSpPr>
        <p:spPr>
          <a:xfrm>
            <a:off x="5770206" y="236184"/>
            <a:ext cx="4953000" cy="646331"/>
          </a:xfrm>
          <a:prstGeom prst="rect">
            <a:avLst/>
          </a:prstGeom>
        </p:spPr>
        <p:txBody>
          <a:bodyPr>
            <a:spAutoFit/>
          </a:bodyPr>
          <a:lstStyle/>
          <a:p>
            <a:r>
              <a:rPr lang="en-GB" dirty="0">
                <a:hlinkClick r:id="rId14"/>
              </a:rPr>
              <a:t>https://www.ncetm.org.uk/classroom-resources/cp-year-1-curriculum-map/</a:t>
            </a:r>
            <a:endParaRPr lang="en-GB" dirty="0"/>
          </a:p>
        </p:txBody>
      </p:sp>
    </p:spTree>
    <p:extLst>
      <p:ext uri="{BB962C8B-B14F-4D97-AF65-F5344CB8AC3E}">
        <p14:creationId xmlns:p14="http://schemas.microsoft.com/office/powerpoint/2010/main" val="3299790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410547" y="513183"/>
            <a:ext cx="4833257" cy="369332"/>
          </a:xfrm>
          <a:prstGeom prst="rect">
            <a:avLst/>
          </a:prstGeom>
          <a:noFill/>
        </p:spPr>
        <p:txBody>
          <a:bodyPr wrap="square" rtlCol="0">
            <a:spAutoFit/>
          </a:bodyPr>
          <a:lstStyle/>
          <a:p>
            <a:r>
              <a:rPr lang="en-GB" b="1" dirty="0"/>
              <a:t>Links to online materials to support planning</a:t>
            </a:r>
          </a:p>
        </p:txBody>
      </p:sp>
      <p:graphicFrame>
        <p:nvGraphicFramePr>
          <p:cNvPr id="14" name="Table 13"/>
          <p:cNvGraphicFramePr>
            <a:graphicFrameLocks noGrp="1"/>
          </p:cNvGraphicFramePr>
          <p:nvPr>
            <p:extLst>
              <p:ext uri="{D42A27DB-BD31-4B8C-83A1-F6EECF244321}">
                <p14:modId xmlns:p14="http://schemas.microsoft.com/office/powerpoint/2010/main" val="1407125402"/>
              </p:ext>
            </p:extLst>
          </p:nvPr>
        </p:nvGraphicFramePr>
        <p:xfrm>
          <a:off x="208177" y="930572"/>
          <a:ext cx="9237305" cy="5927428"/>
        </p:xfrm>
        <a:graphic>
          <a:graphicData uri="http://schemas.openxmlformats.org/drawingml/2006/table">
            <a:tbl>
              <a:tblPr firstRow="1" bandRow="1">
                <a:tableStyleId>{5C22544A-7EE6-4342-B048-85BDC9FD1C3A}</a:tableStyleId>
              </a:tblPr>
              <a:tblGrid>
                <a:gridCol w="535589">
                  <a:extLst>
                    <a:ext uri="{9D8B030D-6E8A-4147-A177-3AD203B41FA5}">
                      <a16:colId xmlns:a16="http://schemas.microsoft.com/office/drawing/2014/main" val="1313454505"/>
                    </a:ext>
                  </a:extLst>
                </a:gridCol>
                <a:gridCol w="1158286">
                  <a:extLst>
                    <a:ext uri="{9D8B030D-6E8A-4147-A177-3AD203B41FA5}">
                      <a16:colId xmlns:a16="http://schemas.microsoft.com/office/drawing/2014/main" val="3749358446"/>
                    </a:ext>
                  </a:extLst>
                </a:gridCol>
                <a:gridCol w="4015112">
                  <a:extLst>
                    <a:ext uri="{9D8B030D-6E8A-4147-A177-3AD203B41FA5}">
                      <a16:colId xmlns:a16="http://schemas.microsoft.com/office/drawing/2014/main" val="663066018"/>
                    </a:ext>
                  </a:extLst>
                </a:gridCol>
                <a:gridCol w="987583">
                  <a:extLst>
                    <a:ext uri="{9D8B030D-6E8A-4147-A177-3AD203B41FA5}">
                      <a16:colId xmlns:a16="http://schemas.microsoft.com/office/drawing/2014/main" val="3747977520"/>
                    </a:ext>
                  </a:extLst>
                </a:gridCol>
                <a:gridCol w="2540735">
                  <a:extLst>
                    <a:ext uri="{9D8B030D-6E8A-4147-A177-3AD203B41FA5}">
                      <a16:colId xmlns:a16="http://schemas.microsoft.com/office/drawing/2014/main" val="4260619891"/>
                    </a:ext>
                  </a:extLst>
                </a:gridCol>
              </a:tblGrid>
              <a:tr h="512593">
                <a:tc>
                  <a:txBody>
                    <a:bodyPr/>
                    <a:lstStyle/>
                    <a:p>
                      <a:pPr algn="ctr"/>
                      <a:r>
                        <a:rPr lang="en-GB" sz="1050" dirty="0"/>
                        <a:t>unit</a:t>
                      </a:r>
                    </a:p>
                  </a:txBody>
                  <a:tcPr/>
                </a:tc>
                <a:tc>
                  <a:txBody>
                    <a:bodyPr/>
                    <a:lstStyle/>
                    <a:p>
                      <a:pPr algn="ctr"/>
                      <a:r>
                        <a:rPr lang="en-GB" sz="1050" dirty="0"/>
                        <a:t>Time</a:t>
                      </a:r>
                      <a:r>
                        <a:rPr lang="en-GB" sz="1050" baseline="0" dirty="0"/>
                        <a:t> allocation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t>Approximate*</a:t>
                      </a:r>
                      <a:endParaRPr lang="en-GB" sz="1050" dirty="0"/>
                    </a:p>
                    <a:p>
                      <a:pPr algn="ctr"/>
                      <a:endParaRPr lang="en-GB" sz="105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t>Main</a:t>
                      </a:r>
                      <a:r>
                        <a:rPr lang="en-GB" sz="1050" b="1" baseline="0" dirty="0"/>
                        <a:t> </a:t>
                      </a:r>
                      <a:r>
                        <a:rPr lang="en-GB" sz="1050" b="1" dirty="0"/>
                        <a:t> Focus and link to materials to support planning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p>
                  </a:txBody>
                  <a:tcPr/>
                </a:tc>
                <a:tc>
                  <a:txBody>
                    <a:bodyPr/>
                    <a:lstStyle/>
                    <a:p>
                      <a:pPr algn="ctr"/>
                      <a:r>
                        <a:rPr lang="en-GB" sz="1050" dirty="0">
                          <a:hlinkClick r:id="rId2"/>
                        </a:rPr>
                        <a:t>Links</a:t>
                      </a:r>
                      <a:r>
                        <a:rPr lang="en-GB" sz="1050" baseline="0" dirty="0">
                          <a:hlinkClick r:id="rId2"/>
                        </a:rPr>
                        <a:t> to Maths Guidance</a:t>
                      </a:r>
                      <a:endParaRPr lang="en-GB" sz="1050" baseline="0" dirty="0"/>
                    </a:p>
                    <a:p>
                      <a:pPr algn="ctr"/>
                      <a:endParaRPr lang="en-GB" sz="1050" dirty="0"/>
                    </a:p>
                  </a:txBody>
                  <a:tcPr/>
                </a:tc>
                <a:tc>
                  <a:txBody>
                    <a:bodyPr/>
                    <a:lstStyle/>
                    <a:p>
                      <a:pPr algn="ctr"/>
                      <a:r>
                        <a:rPr lang="en-GB" sz="1050" dirty="0"/>
                        <a:t>Links to PD</a:t>
                      </a:r>
                      <a:r>
                        <a:rPr lang="en-GB" sz="1050" baseline="0" dirty="0"/>
                        <a:t> materials</a:t>
                      </a:r>
                      <a:endParaRPr lang="en-GB" sz="1050" dirty="0"/>
                    </a:p>
                  </a:txBody>
                  <a:tcPr/>
                </a:tc>
                <a:extLst>
                  <a:ext uri="{0D108BD9-81ED-4DB2-BD59-A6C34878D82A}">
                    <a16:rowId xmlns:a16="http://schemas.microsoft.com/office/drawing/2014/main" val="3226823926"/>
                  </a:ext>
                </a:extLst>
              </a:tr>
              <a:tr h="444138">
                <a:tc>
                  <a:txBody>
                    <a:bodyPr/>
                    <a:lstStyle/>
                    <a:p>
                      <a:pPr algn="ctr"/>
                      <a:r>
                        <a:rPr lang="en-GB" sz="1200" dirty="0">
                          <a:solidFill>
                            <a:schemeClr val="tx1"/>
                          </a:solidFill>
                        </a:rPr>
                        <a:t>6</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≈4 WEEKS  Jan 24</a:t>
                      </a:r>
                      <a:r>
                        <a:rPr lang="en-GB" sz="900" baseline="30000" dirty="0"/>
                        <a:t>th</a:t>
                      </a:r>
                      <a:r>
                        <a:rPr lang="en-GB" sz="900" dirty="0"/>
                        <a:t> – Feb 25th</a:t>
                      </a:r>
                    </a:p>
                    <a:p>
                      <a:pPr algn="ctr"/>
                      <a:endParaRPr lang="en-GB" sz="9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baseline="0" dirty="0">
                          <a:solidFill>
                            <a:srgbClr val="0070C0"/>
                          </a:solidFill>
                          <a:latin typeface="+mn-lt"/>
                          <a:ea typeface="+mn-ea"/>
                          <a:cs typeface="+mn-cs"/>
                          <a:hlinkClick r:id="rId3">
                            <a:extLst>
                              <a:ext uri="{A12FA001-AC4F-418D-AE19-62706E023703}">
                                <ahyp:hlinkClr xmlns:ahyp="http://schemas.microsoft.com/office/drawing/2018/hyperlinkcolor" val="tx"/>
                              </a:ext>
                            </a:extLst>
                          </a:hlinkClick>
                        </a:rPr>
                        <a:t>Additive Structures</a:t>
                      </a:r>
                      <a:endParaRPr lang="en-GB" sz="1200" b="1" i="0" u="none" strike="noStrike" kern="1200" baseline="0" dirty="0">
                        <a:solidFill>
                          <a:srgbClr val="0070C0"/>
                        </a:solidFill>
                        <a:latin typeface="+mn-lt"/>
                        <a:ea typeface="+mn-ea"/>
                        <a:cs typeface="+mn-cs"/>
                      </a:endParaRPr>
                    </a:p>
                  </a:txBody>
                  <a:tcPr/>
                </a:tc>
                <a:tc>
                  <a:txBody>
                    <a:bodyPr/>
                    <a:lstStyle/>
                    <a:p>
                      <a:pPr algn="ctr"/>
                      <a:r>
                        <a:rPr lang="en-GB" sz="1200" dirty="0">
                          <a:solidFill>
                            <a:schemeClr val="tx1"/>
                          </a:solidFill>
                        </a:rPr>
                        <a:t>1 AS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4"/>
                        </a:rPr>
                        <a:t>1.5 Additive structures: introduction to aggregation and partitioning</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mn-lt"/>
                          <a:hlinkClick r:id="rId5"/>
                        </a:rPr>
                        <a:t>1.6 Additive structures: introduction to augmentation and reduction</a:t>
                      </a:r>
                      <a:endParaRPr lang="en-GB" sz="1200" dirty="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algn="l"/>
                      <a:endParaRPr lang="en-GB" sz="1200" dirty="0">
                        <a:solidFill>
                          <a:schemeClr val="tx1"/>
                        </a:solidFill>
                      </a:endParaRPr>
                    </a:p>
                  </a:txBody>
                  <a:tcPr/>
                </a:tc>
                <a:extLst>
                  <a:ext uri="{0D108BD9-81ED-4DB2-BD59-A6C34878D82A}">
                    <a16:rowId xmlns:a16="http://schemas.microsoft.com/office/drawing/2014/main" val="1390292336"/>
                  </a:ext>
                </a:extLst>
              </a:tr>
              <a:tr h="472130">
                <a:tc>
                  <a:txBody>
                    <a:bodyPr/>
                    <a:lstStyle/>
                    <a:p>
                      <a:pPr algn="ctr"/>
                      <a:r>
                        <a:rPr lang="en-GB" sz="1200" dirty="0">
                          <a:solidFill>
                            <a:schemeClr val="tx1"/>
                          </a:solidFill>
                        </a:rPr>
                        <a:t>7</a:t>
                      </a:r>
                    </a:p>
                  </a:txBody>
                  <a:tcPr/>
                </a:tc>
                <a:tc>
                  <a:txBody>
                    <a:bodyPr/>
                    <a:lstStyle/>
                    <a:p>
                      <a:pPr algn="ctr"/>
                      <a:r>
                        <a:rPr lang="en-GB" sz="900" dirty="0"/>
                        <a:t>3 WEEKS Feb  28</a:t>
                      </a:r>
                      <a:r>
                        <a:rPr lang="en-GB" sz="900" baseline="30000" dirty="0"/>
                        <a:t>th</a:t>
                      </a:r>
                      <a:r>
                        <a:rPr lang="en-GB" sz="900" dirty="0"/>
                        <a:t> – March 18th</a:t>
                      </a:r>
                      <a:endParaRPr lang="en-GB" sz="900" dirty="0">
                        <a:solidFill>
                          <a:schemeClr val="tx1"/>
                        </a:solidFill>
                      </a:endParaRPr>
                    </a:p>
                  </a:txBody>
                  <a:tcPr/>
                </a:tc>
                <a:tc>
                  <a:txBody>
                    <a:bodyPr/>
                    <a:lstStyle/>
                    <a:p>
                      <a:r>
                        <a:rPr lang="en-GB" sz="1200" b="1" i="0" u="none" strike="noStrike" kern="1200" baseline="0" dirty="0">
                          <a:solidFill>
                            <a:schemeClr val="tx1"/>
                          </a:solidFill>
                          <a:latin typeface="+mn-lt"/>
                          <a:ea typeface="+mn-ea"/>
                          <a:cs typeface="+mn-cs"/>
                          <a:hlinkClick r:id="rId6"/>
                        </a:rPr>
                        <a:t>Addition and subtraction facts within 10</a:t>
                      </a:r>
                      <a:endParaRPr lang="en-GB" sz="1200" b="1" i="0" u="none" strike="noStrike" kern="1200" baseline="0" dirty="0">
                        <a:solidFill>
                          <a:schemeClr val="tx1"/>
                        </a:solidFill>
                        <a:latin typeface="+mn-lt"/>
                        <a:ea typeface="+mn-ea"/>
                        <a:cs typeface="+mn-cs"/>
                      </a:endParaRPr>
                    </a:p>
                  </a:txBody>
                  <a:tcPr/>
                </a:tc>
                <a:tc>
                  <a:txBody>
                    <a:bodyPr/>
                    <a:lstStyle/>
                    <a:p>
                      <a:pPr algn="ctr"/>
                      <a:r>
                        <a:rPr lang="en-GB" sz="1200" dirty="0">
                          <a:solidFill>
                            <a:schemeClr val="tx1"/>
                          </a:solidFill>
                        </a:rPr>
                        <a:t>1NF 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7"/>
                        </a:rPr>
                        <a:t>1.7 Addition and subtraction: strategies within 10</a:t>
                      </a:r>
                      <a:endParaRPr lang="en-GB" sz="1200" dirty="0"/>
                    </a:p>
                    <a:p>
                      <a:endParaRPr lang="en-GB" sz="1200" dirty="0">
                        <a:solidFill>
                          <a:schemeClr val="tx1"/>
                        </a:solidFill>
                      </a:endParaRPr>
                    </a:p>
                  </a:txBody>
                  <a:tcPr/>
                </a:tc>
                <a:extLst>
                  <a:ext uri="{0D108BD9-81ED-4DB2-BD59-A6C34878D82A}">
                    <a16:rowId xmlns:a16="http://schemas.microsoft.com/office/drawing/2014/main" val="3288500494"/>
                  </a:ext>
                </a:extLst>
              </a:tr>
              <a:tr h="662474">
                <a:tc>
                  <a:txBody>
                    <a:bodyPr/>
                    <a:lstStyle/>
                    <a:p>
                      <a:pPr algn="ctr"/>
                      <a:r>
                        <a:rPr lang="en-GB" sz="1200" dirty="0">
                          <a:solidFill>
                            <a:schemeClr val="tx1"/>
                          </a:solidFill>
                        </a:rPr>
                        <a:t>8</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 4 WEEKS 21</a:t>
                      </a:r>
                      <a:r>
                        <a:rPr lang="en-GB" sz="900" baseline="30000" dirty="0"/>
                        <a:t>st</a:t>
                      </a:r>
                      <a:r>
                        <a:rPr lang="en-GB" sz="900" dirty="0"/>
                        <a:t> March – 29</a:t>
                      </a:r>
                      <a:r>
                        <a:rPr lang="en-GB" sz="900" baseline="30000" dirty="0"/>
                        <a:t>th</a:t>
                      </a:r>
                      <a:r>
                        <a:rPr lang="en-GB" sz="900" dirty="0"/>
                        <a:t> April</a:t>
                      </a:r>
                    </a:p>
                    <a:p>
                      <a:pPr algn="ctr"/>
                      <a:endParaRPr lang="en-GB" sz="900" dirty="0">
                        <a:solidFill>
                          <a:schemeClr val="tx1"/>
                        </a:solidFill>
                      </a:endParaRPr>
                    </a:p>
                  </a:txBody>
                  <a:tcPr/>
                </a:tc>
                <a:tc>
                  <a:txBody>
                    <a:bodyPr/>
                    <a:lstStyle/>
                    <a:p>
                      <a:r>
                        <a:rPr lang="en-GB" sz="1200" b="1" baseline="0" dirty="0">
                          <a:solidFill>
                            <a:schemeClr val="tx1"/>
                          </a:solidFill>
                          <a:hlinkClick r:id="rId8"/>
                        </a:rPr>
                        <a:t>Numbers 0 to 20</a:t>
                      </a:r>
                      <a:endParaRPr lang="en-GB" sz="1200" b="1" baseline="0"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chemeClr val="tx1"/>
                          </a:solidFill>
                        </a:rPr>
                        <a:t>1 NPV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9"/>
                        </a:rPr>
                        <a:t>1:10 Composition of numbers: 11-19</a:t>
                      </a:r>
                      <a:endParaRPr lang="en-GB" sz="1200" dirty="0"/>
                    </a:p>
                    <a:p>
                      <a:endParaRPr lang="en-GB" sz="1200" dirty="0">
                        <a:solidFill>
                          <a:schemeClr val="tx1"/>
                        </a:solidFill>
                      </a:endParaRPr>
                    </a:p>
                  </a:txBody>
                  <a:tcPr/>
                </a:tc>
                <a:extLst>
                  <a:ext uri="{0D108BD9-81ED-4DB2-BD59-A6C34878D82A}">
                    <a16:rowId xmlns:a16="http://schemas.microsoft.com/office/drawing/2014/main" val="901216978"/>
                  </a:ext>
                </a:extLst>
              </a:tr>
              <a:tr h="662474">
                <a:tc>
                  <a:txBody>
                    <a:bodyPr/>
                    <a:lstStyle/>
                    <a:p>
                      <a:pPr algn="ctr"/>
                      <a:r>
                        <a:rPr lang="en-GB" sz="1200" dirty="0">
                          <a:solidFill>
                            <a:schemeClr val="tx1"/>
                          </a:solidFill>
                        </a:rPr>
                        <a:t>9</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 5 WEEKS 2</a:t>
                      </a:r>
                      <a:r>
                        <a:rPr lang="en-GB" sz="900" baseline="30000" dirty="0"/>
                        <a:t>nd</a:t>
                      </a:r>
                      <a:r>
                        <a:rPr lang="en-GB" sz="900" dirty="0"/>
                        <a:t> May- 10</a:t>
                      </a:r>
                      <a:r>
                        <a:rPr lang="en-GB" sz="900" baseline="30000" dirty="0"/>
                        <a:t>th</a:t>
                      </a:r>
                      <a:r>
                        <a:rPr lang="en-GB" sz="900" dirty="0"/>
                        <a:t>  June</a:t>
                      </a:r>
                    </a:p>
                    <a:p>
                      <a:pPr algn="ctr"/>
                      <a:endParaRPr lang="en-GB" sz="900" dirty="0">
                        <a:solidFill>
                          <a:schemeClr val="tx1"/>
                        </a:solidFill>
                      </a:endParaRPr>
                    </a:p>
                  </a:txBody>
                  <a:tcPr/>
                </a:tc>
                <a:tc>
                  <a:txBody>
                    <a:bodyPr/>
                    <a:lstStyle/>
                    <a:p>
                      <a:r>
                        <a:rPr lang="en-GB" sz="1200" b="1" baseline="0" dirty="0">
                          <a:solidFill>
                            <a:schemeClr val="tx1"/>
                          </a:solidFill>
                          <a:hlinkClick r:id="rId10"/>
                        </a:rPr>
                        <a:t>Unitising and coin recognition</a:t>
                      </a:r>
                      <a:endParaRPr lang="en-GB" sz="1200" b="1" baseline="0"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chemeClr val="tx1"/>
                          </a:solidFill>
                        </a:rPr>
                        <a:t>1 NF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1"/>
                        </a:rPr>
                        <a:t>2.1 Counting, unitising and coins</a:t>
                      </a:r>
                      <a:endParaRPr lang="en-GB" sz="1200" dirty="0"/>
                    </a:p>
                    <a:p>
                      <a:endParaRPr lang="en-GB" sz="1200" dirty="0">
                        <a:solidFill>
                          <a:schemeClr val="tx1"/>
                        </a:solidFill>
                      </a:endParaRPr>
                    </a:p>
                  </a:txBody>
                  <a:tcPr/>
                </a:tc>
                <a:extLst>
                  <a:ext uri="{0D108BD9-81ED-4DB2-BD59-A6C34878D82A}">
                    <a16:rowId xmlns:a16="http://schemas.microsoft.com/office/drawing/2014/main" val="186622658"/>
                  </a:ext>
                </a:extLst>
              </a:tr>
              <a:tr h="662474">
                <a:tc>
                  <a:txBody>
                    <a:bodyPr/>
                    <a:lstStyle/>
                    <a:p>
                      <a:pPr algn="ctr"/>
                      <a:r>
                        <a:rPr lang="en-GB" sz="1200" dirty="0">
                          <a:solidFill>
                            <a:schemeClr val="tx1"/>
                          </a:solidFill>
                        </a:rPr>
                        <a:t>10</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≈1 WEEK 13th June-17 June</a:t>
                      </a:r>
                    </a:p>
                    <a:p>
                      <a:pPr algn="ctr"/>
                      <a:endParaRPr lang="en-GB" sz="900" dirty="0">
                        <a:solidFill>
                          <a:schemeClr val="tx1"/>
                        </a:solidFill>
                      </a:endParaRPr>
                    </a:p>
                  </a:txBody>
                  <a:tcPr/>
                </a:tc>
                <a:tc>
                  <a:txBody>
                    <a:bodyPr/>
                    <a:lstStyle/>
                    <a:p>
                      <a:r>
                        <a:rPr lang="en-GB" sz="1200" b="1" baseline="0" dirty="0">
                          <a:solidFill>
                            <a:schemeClr val="tx1"/>
                          </a:solidFill>
                          <a:hlinkClick r:id="rId12"/>
                        </a:rPr>
                        <a:t>Position and direction</a:t>
                      </a:r>
                      <a:endParaRPr lang="en-GB" sz="1200" b="1" baseline="0" dirty="0">
                        <a:solidFill>
                          <a:schemeClr val="tx1"/>
                        </a:solidFill>
                      </a:endParaRPr>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000" b="0" i="0" kern="1200" dirty="0">
                          <a:solidFill>
                            <a:srgbClr val="0070C0"/>
                          </a:solidFill>
                          <a:effectLst/>
                          <a:latin typeface="+mn-lt"/>
                          <a:ea typeface="+mn-ea"/>
                          <a:cs typeface="+mn-cs"/>
                        </a:rPr>
                        <a:t>This topic is part of the National Curriculum but is not included in the DfE 2020 guidance or the NCETM Mastery PD Materials. There are no NCETM classroom slides to download for this unit</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000" baseline="0" dirty="0">
                          <a:solidFill>
                            <a:srgbClr val="0070C0"/>
                          </a:solidFill>
                          <a:hlinkClick r:id="rId12"/>
                        </a:rPr>
                        <a:t>https://www.ncetm.org.uk/classroom-resources/cp-year-1-unit-10-position-and-direction-2-1-1/</a:t>
                      </a:r>
                      <a:endParaRPr lang="en-GB" sz="1000" baseline="0" dirty="0">
                        <a:solidFill>
                          <a:srgbClr val="0070C0"/>
                        </a:solidFill>
                      </a:endParaRPr>
                    </a:p>
                  </a:txBody>
                  <a:tcPr/>
                </a:tc>
                <a:tc hMerge="1">
                  <a:txBody>
                    <a:bodyPr/>
                    <a:lstStyle/>
                    <a:p>
                      <a:endParaRPr lang="en-GB" sz="1200" dirty="0">
                        <a:solidFill>
                          <a:schemeClr val="tx1"/>
                        </a:solidFill>
                      </a:endParaRPr>
                    </a:p>
                  </a:txBody>
                  <a:tcPr/>
                </a:tc>
                <a:extLst>
                  <a:ext uri="{0D108BD9-81ED-4DB2-BD59-A6C34878D82A}">
                    <a16:rowId xmlns:a16="http://schemas.microsoft.com/office/drawing/2014/main" val="4091251454"/>
                  </a:ext>
                </a:extLst>
              </a:tr>
              <a:tr h="662474">
                <a:tc>
                  <a:txBody>
                    <a:bodyPr/>
                    <a:lstStyle/>
                    <a:p>
                      <a:pPr algn="ctr"/>
                      <a:r>
                        <a:rPr lang="en-GB" sz="1200" dirty="0">
                          <a:solidFill>
                            <a:schemeClr val="tx1"/>
                          </a:solidFill>
                        </a:rPr>
                        <a:t>11</a:t>
                      </a:r>
                    </a:p>
                  </a:txBody>
                  <a:tcPr/>
                </a:tc>
                <a:tc>
                  <a:txBody>
                    <a:bodyPr/>
                    <a:lstStyle/>
                    <a:p>
                      <a:pPr algn="ctr"/>
                      <a:r>
                        <a:rPr lang="en-GB" sz="900" dirty="0"/>
                        <a:t>2 WEEKS  -20</a:t>
                      </a:r>
                      <a:r>
                        <a:rPr lang="en-GB" sz="900" baseline="30000" dirty="0"/>
                        <a:t>th</a:t>
                      </a:r>
                      <a:r>
                        <a:rPr lang="en-GB" sz="900" dirty="0"/>
                        <a:t> June- 1st July</a:t>
                      </a:r>
                      <a:endParaRPr lang="en-GB" sz="900" dirty="0">
                        <a:solidFill>
                          <a:schemeClr val="tx1"/>
                        </a:solidFill>
                      </a:endParaRPr>
                    </a:p>
                  </a:txBody>
                  <a:tcPr/>
                </a:tc>
                <a:tc>
                  <a:txBody>
                    <a:bodyPr/>
                    <a:lstStyle/>
                    <a:p>
                      <a:r>
                        <a:rPr lang="en-GB" sz="1200" b="1" baseline="0" dirty="0">
                          <a:solidFill>
                            <a:schemeClr val="tx1"/>
                          </a:solidFill>
                          <a:hlinkClick r:id="rId13"/>
                        </a:rPr>
                        <a:t>Time</a:t>
                      </a:r>
                      <a:endParaRPr lang="en-GB" sz="1200" b="1" baseline="0" dirty="0">
                        <a:solidFill>
                          <a:schemeClr val="tx1"/>
                        </a:solidFill>
                      </a:endParaRPr>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000" b="0" i="0" kern="1200" dirty="0">
                          <a:solidFill>
                            <a:srgbClr val="0070C0"/>
                          </a:solidFill>
                          <a:effectLst/>
                          <a:latin typeface="+mn-lt"/>
                          <a:ea typeface="+mn-ea"/>
                          <a:cs typeface="+mn-cs"/>
                        </a:rPr>
                        <a:t>This topic is part of the National Curriculum but is not included in the DfE 2020 guidance or the NCETM Mastery PD Materials. There are no NCETM classroom slides to download for this unit</a:t>
                      </a:r>
                    </a:p>
                    <a:p>
                      <a:pPr algn="ctr"/>
                      <a:r>
                        <a:rPr lang="en-GB" sz="1000" dirty="0">
                          <a:solidFill>
                            <a:srgbClr val="0070C0"/>
                          </a:solidFill>
                          <a:hlinkClick r:id="rId13"/>
                        </a:rPr>
                        <a:t>https://www.ncetm.org.uk/classroom-resources/cp-year-1-unit-11-time/</a:t>
                      </a:r>
                      <a:endParaRPr lang="en-GB" sz="1000" dirty="0">
                        <a:solidFill>
                          <a:srgbClr val="0070C0"/>
                        </a:solidFill>
                      </a:endParaRPr>
                    </a:p>
                    <a:p>
                      <a:pPr algn="ctr"/>
                      <a:endParaRPr lang="en-GB" sz="1000" dirty="0">
                        <a:solidFill>
                          <a:srgbClr val="0070C0"/>
                        </a:solidFill>
                      </a:endParaRPr>
                    </a:p>
                  </a:txBody>
                  <a:tcPr/>
                </a:tc>
                <a:tc hMerge="1">
                  <a:txBody>
                    <a:bodyPr/>
                    <a:lstStyle/>
                    <a:p>
                      <a:endParaRPr lang="en-GB" sz="1200" dirty="0">
                        <a:solidFill>
                          <a:schemeClr val="tx1"/>
                        </a:solidFill>
                      </a:endParaRPr>
                    </a:p>
                  </a:txBody>
                  <a:tcPr/>
                </a:tc>
                <a:extLst>
                  <a:ext uri="{0D108BD9-81ED-4DB2-BD59-A6C34878D82A}">
                    <a16:rowId xmlns:a16="http://schemas.microsoft.com/office/drawing/2014/main" val="3694971534"/>
                  </a:ext>
                </a:extLst>
              </a:tr>
            </a:tbl>
          </a:graphicData>
        </a:graphic>
      </p:graphicFrame>
      <p:sp>
        <p:nvSpPr>
          <p:cNvPr id="2" name="Rectangle 1"/>
          <p:cNvSpPr/>
          <p:nvPr/>
        </p:nvSpPr>
        <p:spPr>
          <a:xfrm>
            <a:off x="5770206" y="236184"/>
            <a:ext cx="4953000" cy="646331"/>
          </a:xfrm>
          <a:prstGeom prst="rect">
            <a:avLst/>
          </a:prstGeom>
        </p:spPr>
        <p:txBody>
          <a:bodyPr>
            <a:spAutoFit/>
          </a:bodyPr>
          <a:lstStyle/>
          <a:p>
            <a:r>
              <a:rPr lang="en-GB" dirty="0">
                <a:hlinkClick r:id="rId14"/>
              </a:rPr>
              <a:t>https://www.ncetm.org.uk/classroom-resources/cp-year-1-curriculum-map/</a:t>
            </a:r>
            <a:endParaRPr lang="en-GB" dirty="0"/>
          </a:p>
        </p:txBody>
      </p:sp>
    </p:spTree>
    <p:extLst>
      <p:ext uri="{BB962C8B-B14F-4D97-AF65-F5344CB8AC3E}">
        <p14:creationId xmlns:p14="http://schemas.microsoft.com/office/powerpoint/2010/main" val="349279847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233</TotalTime>
  <Words>564</Words>
  <Application>Microsoft Office PowerPoint</Application>
  <PresentationFormat>A4 Paper (210x297 mm)</PresentationFormat>
  <Paragraphs>96</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Company>Launde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 Woollerson</dc:creator>
  <cp:lastModifiedBy>Ali Woollerson</cp:lastModifiedBy>
  <cp:revision>25</cp:revision>
  <dcterms:created xsi:type="dcterms:W3CDTF">2021-07-31T08:46:21Z</dcterms:created>
  <dcterms:modified xsi:type="dcterms:W3CDTF">2022-02-19T16:01:36Z</dcterms:modified>
</cp:coreProperties>
</file>