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3" autoAdjust="0"/>
    <p:restoredTop sz="94660"/>
  </p:normalViewPr>
  <p:slideViewPr>
    <p:cSldViewPr snapToGrid="0">
      <p:cViewPr varScale="1">
        <p:scale>
          <a:sx n="86" d="100"/>
          <a:sy n="86" d="100"/>
        </p:scale>
        <p:origin x="1085"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39737157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41040643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28506889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938373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17319526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37866601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14989031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11592152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5704835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35900421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26321828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BBE4BD-7C44-4668-8135-6C034965DA41}" type="datetimeFigureOut">
              <a:rPr lang="en-GB" smtClean="0"/>
              <a:t>19/02/2022</a:t>
            </a:fld>
            <a:endParaRPr lang="en-GB"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A6F8E3-A17B-46C4-A97D-2F0E1C94439D}" type="slidenum">
              <a:rPr lang="en-GB" smtClean="0"/>
              <a:t>‹#›</a:t>
            </a:fld>
            <a:endParaRPr lang="en-GB" dirty="0"/>
          </a:p>
        </p:txBody>
      </p:sp>
    </p:spTree>
    <p:extLst>
      <p:ext uri="{BB962C8B-B14F-4D97-AF65-F5344CB8AC3E}">
        <p14:creationId xmlns:p14="http://schemas.microsoft.com/office/powerpoint/2010/main" val="110336453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hyperlink" Target="https://www.ncetm.org.uk/classroom-resources/cp-year-4-unit-3-perimeter-1/" TargetMode="External"/><Relationship Id="rId3" Type="http://schemas.openxmlformats.org/officeDocument/2006/relationships/hyperlink" Target="https://www.ncetm.org.uk/classroom-resources/cp-year-4-unit-1-review-of-column-addition-and-subtraction/" TargetMode="External"/><Relationship Id="rId7" Type="http://schemas.openxmlformats.org/officeDocument/2006/relationships/hyperlink" Target="https://www.ncetm.org.uk/media/d1we1oso/ncetm_mm_sp1_y4_se22_teach.pdf#page=4" TargetMode="External"/><Relationship Id="rId12" Type="http://schemas.openxmlformats.org/officeDocument/2006/relationships/hyperlink" Target="https://www.ncetm.org.uk/classroom-resources/cp-year-4-curriculum-map/" TargetMode="External"/><Relationship Id="rId2" Type="http://schemas.openxmlformats.org/officeDocument/2006/relationships/hyperlink" Target="https://assets.publishing.service.gov.uk/government/uploads/system/uploads/attachment_data/file/897806/Maths_guidance_KS_1_and_2.pdf" TargetMode="External"/><Relationship Id="rId1" Type="http://schemas.openxmlformats.org/officeDocument/2006/relationships/slideLayout" Target="../slideLayouts/slideLayout7.xml"/><Relationship Id="rId6" Type="http://schemas.openxmlformats.org/officeDocument/2006/relationships/hyperlink" Target="https://www.ncetm.org.uk/classroom-resources/cp-year-4-unit-2-numbers-to-10-000/" TargetMode="External"/><Relationship Id="rId11" Type="http://schemas.openxmlformats.org/officeDocument/2006/relationships/hyperlink" Target="https://www.ncetm.org.uk/media/fckpucaj/ncetm_spine2_segment08_y3.pdf#page=4" TargetMode="External"/><Relationship Id="rId5" Type="http://schemas.openxmlformats.org/officeDocument/2006/relationships/hyperlink" Target="https://www.ncetm.org.uk/media/vgkk1b4w/ncetm_mm_sp1_y3_se21_teach.pdf#page=4" TargetMode="External"/><Relationship Id="rId10" Type="http://schemas.openxmlformats.org/officeDocument/2006/relationships/hyperlink" Target="https://www.ncetm.org.uk/classroom-resources/cp-year-4-unit-4-3-6-9-times-tables/" TargetMode="External"/><Relationship Id="rId4" Type="http://schemas.openxmlformats.org/officeDocument/2006/relationships/hyperlink" Target="https://www.ncetm.org.uk/media/a0ohgpky/ncetm_mm_sp1_y3_se20_teach.pdf#page=4" TargetMode="External"/><Relationship Id="rId9" Type="http://schemas.openxmlformats.org/officeDocument/2006/relationships/hyperlink" Target="https://www.ncetm.org.uk/media/dbwkd5mv/ncetm_spine2_segment16_y4.pdf#page=4"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s://www.ncetm.org.uk/classroom-resources/cp-year-4-unit-7-coordinates/" TargetMode="External"/><Relationship Id="rId13" Type="http://schemas.openxmlformats.org/officeDocument/2006/relationships/hyperlink" Target="https://www.ncetm.org.uk/classroom-resources/cp-year-4-unit-10-symmetry-in-2d-shapes/" TargetMode="External"/><Relationship Id="rId3" Type="http://schemas.openxmlformats.org/officeDocument/2006/relationships/hyperlink" Target="https://www.ncetm.org.uk/classroom-resources/cp-year-4-unit-5-7-times-table-and-patterns/" TargetMode="External"/><Relationship Id="rId7" Type="http://schemas.openxmlformats.org/officeDocument/2006/relationships/hyperlink" Target="https://www.ncetm.org.uk/media/g30d2vg5/ncetm_spine2_segment13_y4.pdf#page=4" TargetMode="External"/><Relationship Id="rId12" Type="http://schemas.openxmlformats.org/officeDocument/2006/relationships/hyperlink" Target="https://www.ncetm.org.uk/media/vuhkoxkd/ncetm_spine3_segment05_y4.pdf#page=4" TargetMode="External"/><Relationship Id="rId2" Type="http://schemas.openxmlformats.org/officeDocument/2006/relationships/hyperlink" Target="https://assets.publishing.service.gov.uk/government/uploads/system/uploads/attachment_data/file/897806/Maths_guidance_KS_1_and_2.pdf" TargetMode="External"/><Relationship Id="rId16" Type="http://schemas.openxmlformats.org/officeDocument/2006/relationships/hyperlink" Target="https://www.ncetm.org.uk/media/lhnbhb1v/ncetm_spine2_segment12_y4.pdf#page=4" TargetMode="External"/><Relationship Id="rId1" Type="http://schemas.openxmlformats.org/officeDocument/2006/relationships/slideLayout" Target="../slideLayouts/slideLayout7.xml"/><Relationship Id="rId6" Type="http://schemas.openxmlformats.org/officeDocument/2006/relationships/hyperlink" Target="https://www.ncetm.org.uk/media/qdif4n2k/ncetm_spine2_segment10_y4.pdf#page=4" TargetMode="External"/><Relationship Id="rId11" Type="http://schemas.openxmlformats.org/officeDocument/2006/relationships/hyperlink" Target="https://www.ncetm.org.uk/classroom-resources/cp-year-4-unit-9-fractions-greater-than-1/" TargetMode="External"/><Relationship Id="rId5" Type="http://schemas.openxmlformats.org/officeDocument/2006/relationships/hyperlink" Target="https://www.ncetm.org.uk/classroom-resources/cp-year-4-unit-6-understanding-and-manipulating-multiplicative-relationships/" TargetMode="External"/><Relationship Id="rId15" Type="http://schemas.openxmlformats.org/officeDocument/2006/relationships/hyperlink" Target="https://www.ncetm.org.uk/classroom-resources/cp-year-4-unit-12-division-with-remainders/" TargetMode="External"/><Relationship Id="rId10" Type="http://schemas.openxmlformats.org/officeDocument/2006/relationships/hyperlink" Target="https://www.ncetm.org.uk/media/1qyn40y1/ncetm_spine3_segment01_y3.pdf#page=4" TargetMode="External"/><Relationship Id="rId4" Type="http://schemas.openxmlformats.org/officeDocument/2006/relationships/hyperlink" Target="https://www.ncetm.org.uk/media/3rfbznaa/ncetm_spine2_segment09_y3.pdf#page=5" TargetMode="External"/><Relationship Id="rId9" Type="http://schemas.openxmlformats.org/officeDocument/2006/relationships/hyperlink" Target="https://www.ncetm.org.uk/classroom-resources/cp-year-4-unit-8-review-of-fractions/" TargetMode="External"/><Relationship Id="rId14" Type="http://schemas.openxmlformats.org/officeDocument/2006/relationships/hyperlink" Target="https://www.ncetm.org.uk/classroom-resources/cp-year-4-unit-11-tim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6888263" y="1524157"/>
            <a:ext cx="1516251" cy="215444"/>
          </a:xfrm>
          <a:prstGeom prst="rect">
            <a:avLst/>
          </a:prstGeom>
          <a:solidFill>
            <a:srgbClr val="00B0F0"/>
          </a:solidFill>
        </p:spPr>
        <p:txBody>
          <a:bodyPr wrap="square" rtlCol="0">
            <a:spAutoFit/>
          </a:bodyPr>
          <a:lstStyle/>
          <a:p>
            <a:pPr algn="ctr"/>
            <a:r>
              <a:rPr lang="en-GB" sz="800" dirty="0"/>
              <a:t>≈ 5 WEEKS Sept 20</a:t>
            </a:r>
            <a:r>
              <a:rPr lang="en-GB" sz="800" baseline="30000" dirty="0"/>
              <a:t>th–</a:t>
            </a:r>
            <a:r>
              <a:rPr lang="en-GB" sz="800" dirty="0"/>
              <a:t> Oct 29</a:t>
            </a:r>
            <a:r>
              <a:rPr lang="en-GB" sz="800" baseline="30000" dirty="0"/>
              <a:t>th</a:t>
            </a:r>
            <a:r>
              <a:rPr lang="en-GB" sz="800" dirty="0"/>
              <a:t> </a:t>
            </a:r>
          </a:p>
        </p:txBody>
      </p:sp>
      <p:sp>
        <p:nvSpPr>
          <p:cNvPr id="17" name="TextBox 16"/>
          <p:cNvSpPr txBox="1"/>
          <p:nvPr/>
        </p:nvSpPr>
        <p:spPr>
          <a:xfrm>
            <a:off x="6922159" y="998874"/>
            <a:ext cx="1506909" cy="215444"/>
          </a:xfrm>
          <a:prstGeom prst="rect">
            <a:avLst/>
          </a:prstGeom>
          <a:solidFill>
            <a:srgbClr val="00B0F0"/>
          </a:solidFill>
        </p:spPr>
        <p:txBody>
          <a:bodyPr wrap="square" rtlCol="0">
            <a:spAutoFit/>
          </a:bodyPr>
          <a:lstStyle/>
          <a:p>
            <a:pPr algn="ctr"/>
            <a:r>
              <a:rPr lang="en-GB" sz="800" dirty="0"/>
              <a:t>≈3 WEEKS Aug 30</a:t>
            </a:r>
            <a:r>
              <a:rPr lang="en-GB" sz="800" baseline="30000" dirty="0"/>
              <a:t>th</a:t>
            </a:r>
            <a:r>
              <a:rPr lang="en-GB" sz="800" dirty="0"/>
              <a:t> – Sept 17h</a:t>
            </a:r>
          </a:p>
        </p:txBody>
      </p:sp>
      <p:sp>
        <p:nvSpPr>
          <p:cNvPr id="18" name="TextBox 17"/>
          <p:cNvSpPr txBox="1"/>
          <p:nvPr/>
        </p:nvSpPr>
        <p:spPr>
          <a:xfrm>
            <a:off x="6880766" y="3175856"/>
            <a:ext cx="1516786" cy="215444"/>
          </a:xfrm>
          <a:prstGeom prst="rect">
            <a:avLst/>
          </a:prstGeom>
          <a:solidFill>
            <a:schemeClr val="accent1">
              <a:lumMod val="40000"/>
              <a:lumOff val="60000"/>
            </a:schemeClr>
          </a:solidFill>
        </p:spPr>
        <p:txBody>
          <a:bodyPr wrap="square" rtlCol="0">
            <a:spAutoFit/>
          </a:bodyPr>
          <a:lstStyle/>
          <a:p>
            <a:pPr algn="ctr"/>
            <a:r>
              <a:rPr lang="en-GB" sz="800" dirty="0"/>
              <a:t>≈ 2 WEEKS 13</a:t>
            </a:r>
            <a:r>
              <a:rPr lang="en-GB" sz="800" baseline="30000" dirty="0"/>
              <a:t>th</a:t>
            </a:r>
            <a:r>
              <a:rPr lang="en-GB" sz="800" dirty="0"/>
              <a:t> Dec- Jan 7th </a:t>
            </a:r>
          </a:p>
        </p:txBody>
      </p:sp>
      <p:sp>
        <p:nvSpPr>
          <p:cNvPr id="19" name="TextBox 18"/>
          <p:cNvSpPr txBox="1"/>
          <p:nvPr/>
        </p:nvSpPr>
        <p:spPr>
          <a:xfrm>
            <a:off x="6686793" y="5975144"/>
            <a:ext cx="1818105" cy="215444"/>
          </a:xfrm>
          <a:prstGeom prst="rect">
            <a:avLst/>
          </a:prstGeom>
          <a:solidFill>
            <a:srgbClr val="0070C0"/>
          </a:solidFill>
          <a:ln>
            <a:solidFill>
              <a:srgbClr val="0070C0"/>
            </a:solidFill>
          </a:ln>
        </p:spPr>
        <p:txBody>
          <a:bodyPr wrap="square" rtlCol="0">
            <a:spAutoFit/>
          </a:bodyPr>
          <a:lstStyle/>
          <a:p>
            <a:pPr algn="ctr"/>
            <a:r>
              <a:rPr lang="en-GB" sz="800"/>
              <a:t>≈ 1 WEEK  May 16</a:t>
            </a:r>
            <a:r>
              <a:rPr lang="en-GB" sz="800" baseline="30000"/>
              <a:t>th</a:t>
            </a:r>
            <a:r>
              <a:rPr lang="en-GB" sz="800"/>
              <a:t>- 20th</a:t>
            </a:r>
            <a:endParaRPr lang="en-GB" sz="800" b="1" dirty="0"/>
          </a:p>
        </p:txBody>
      </p:sp>
      <p:sp>
        <p:nvSpPr>
          <p:cNvPr id="20" name="TextBox 19"/>
          <p:cNvSpPr txBox="1"/>
          <p:nvPr/>
        </p:nvSpPr>
        <p:spPr>
          <a:xfrm>
            <a:off x="6869925" y="3762878"/>
            <a:ext cx="1537246" cy="215444"/>
          </a:xfrm>
          <a:prstGeom prst="rect">
            <a:avLst/>
          </a:prstGeom>
          <a:solidFill>
            <a:schemeClr val="accent1">
              <a:lumMod val="40000"/>
              <a:lumOff val="60000"/>
            </a:schemeClr>
          </a:solidFill>
        </p:spPr>
        <p:txBody>
          <a:bodyPr wrap="square" rtlCol="0">
            <a:spAutoFit/>
          </a:bodyPr>
          <a:lstStyle/>
          <a:p>
            <a:pPr algn="ctr"/>
            <a:r>
              <a:rPr lang="en-GB" sz="800" dirty="0"/>
              <a:t>≈  5 WEEKS  Jan 10</a:t>
            </a:r>
            <a:r>
              <a:rPr lang="en-GB" sz="800" baseline="30000" dirty="0"/>
              <a:t>th</a:t>
            </a:r>
            <a:r>
              <a:rPr lang="en-GB" sz="800" dirty="0"/>
              <a:t>- Feb 11th</a:t>
            </a:r>
            <a:endParaRPr lang="en-GB" sz="800" b="1" dirty="0"/>
          </a:p>
        </p:txBody>
      </p:sp>
      <p:sp>
        <p:nvSpPr>
          <p:cNvPr id="22" name="TextBox 21"/>
          <p:cNvSpPr txBox="1"/>
          <p:nvPr/>
        </p:nvSpPr>
        <p:spPr>
          <a:xfrm>
            <a:off x="6906502" y="4350205"/>
            <a:ext cx="1506895" cy="215444"/>
          </a:xfrm>
          <a:prstGeom prst="rect">
            <a:avLst/>
          </a:prstGeom>
          <a:solidFill>
            <a:schemeClr val="accent1">
              <a:lumMod val="40000"/>
              <a:lumOff val="60000"/>
            </a:schemeClr>
          </a:solidFill>
        </p:spPr>
        <p:txBody>
          <a:bodyPr wrap="square" rtlCol="0">
            <a:spAutoFit/>
          </a:bodyPr>
          <a:lstStyle/>
          <a:p>
            <a:pPr algn="ctr"/>
            <a:r>
              <a:rPr lang="en-GB" sz="800"/>
              <a:t>≈ 2 WEEKS Feb 21</a:t>
            </a:r>
            <a:r>
              <a:rPr lang="en-GB" sz="800" baseline="30000"/>
              <a:t>st</a:t>
            </a:r>
            <a:r>
              <a:rPr lang="en-GB" sz="800"/>
              <a:t>-  March 4</a:t>
            </a:r>
            <a:r>
              <a:rPr lang="en-GB" sz="800" baseline="30000"/>
              <a:t>th</a:t>
            </a:r>
            <a:r>
              <a:rPr lang="en-GB" sz="800"/>
              <a:t> </a:t>
            </a:r>
            <a:endParaRPr lang="en-GB" sz="800" b="1" dirty="0"/>
          </a:p>
        </p:txBody>
      </p:sp>
      <p:sp>
        <p:nvSpPr>
          <p:cNvPr id="23" name="TextBox 22"/>
          <p:cNvSpPr txBox="1"/>
          <p:nvPr/>
        </p:nvSpPr>
        <p:spPr>
          <a:xfrm>
            <a:off x="6922159" y="4761721"/>
            <a:ext cx="1516254" cy="338554"/>
          </a:xfrm>
          <a:prstGeom prst="rect">
            <a:avLst/>
          </a:prstGeom>
          <a:solidFill>
            <a:srgbClr val="0070C0"/>
          </a:solidFill>
        </p:spPr>
        <p:txBody>
          <a:bodyPr wrap="square" rtlCol="0">
            <a:spAutoFit/>
          </a:bodyPr>
          <a:lstStyle/>
          <a:p>
            <a:pPr algn="ctr"/>
            <a:r>
              <a:rPr lang="en-GB" sz="800" dirty="0"/>
              <a:t>≈ 1 WEEK March 7</a:t>
            </a:r>
            <a:r>
              <a:rPr lang="en-GB" sz="800" baseline="30000" dirty="0"/>
              <a:t>th</a:t>
            </a:r>
            <a:r>
              <a:rPr lang="en-GB" sz="800" dirty="0"/>
              <a:t>- March 11th </a:t>
            </a:r>
            <a:endParaRPr lang="en-GB" sz="800" b="1" dirty="0"/>
          </a:p>
        </p:txBody>
      </p:sp>
      <p:sp>
        <p:nvSpPr>
          <p:cNvPr id="27" name="TextBox 26"/>
          <p:cNvSpPr txBox="1"/>
          <p:nvPr/>
        </p:nvSpPr>
        <p:spPr>
          <a:xfrm>
            <a:off x="6988647" y="246521"/>
            <a:ext cx="1422892" cy="584775"/>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1"/>
            <a:tileRect/>
          </a:gradFill>
        </p:spPr>
        <p:txBody>
          <a:bodyPr wrap="square" rtlCol="0">
            <a:spAutoFit/>
          </a:bodyPr>
          <a:lstStyle/>
          <a:p>
            <a:pPr algn="ctr"/>
            <a:r>
              <a:rPr lang="en-GB" sz="1600" dirty="0" err="1"/>
              <a:t>HoH</a:t>
            </a:r>
            <a:r>
              <a:rPr lang="en-GB" sz="1600" dirty="0"/>
              <a:t> Academic year</a:t>
            </a:r>
          </a:p>
        </p:txBody>
      </p:sp>
      <p:sp>
        <p:nvSpPr>
          <p:cNvPr id="33" name="TextBox 32"/>
          <p:cNvSpPr txBox="1"/>
          <p:nvPr/>
        </p:nvSpPr>
        <p:spPr>
          <a:xfrm>
            <a:off x="6869925" y="5313971"/>
            <a:ext cx="1634973" cy="338554"/>
          </a:xfrm>
          <a:prstGeom prst="rect">
            <a:avLst/>
          </a:prstGeom>
          <a:solidFill>
            <a:srgbClr val="0070C0"/>
          </a:solidFill>
        </p:spPr>
        <p:txBody>
          <a:bodyPr wrap="square" rtlCol="0">
            <a:spAutoFit/>
          </a:bodyPr>
          <a:lstStyle/>
          <a:p>
            <a:pPr algn="ctr"/>
            <a:r>
              <a:rPr lang="en-GB" sz="800" dirty="0"/>
              <a:t> 5 WEEKS </a:t>
            </a:r>
          </a:p>
          <a:p>
            <a:pPr algn="ctr"/>
            <a:r>
              <a:rPr lang="en-GB" sz="800" dirty="0"/>
              <a:t>March 14</a:t>
            </a:r>
            <a:r>
              <a:rPr lang="en-GB" sz="800" baseline="30000" dirty="0"/>
              <a:t>th</a:t>
            </a:r>
            <a:r>
              <a:rPr lang="en-GB" sz="800" dirty="0"/>
              <a:t>- April 29th</a:t>
            </a:r>
          </a:p>
        </p:txBody>
      </p:sp>
      <p:sp>
        <p:nvSpPr>
          <p:cNvPr id="34" name="TextBox 33"/>
          <p:cNvSpPr txBox="1"/>
          <p:nvPr/>
        </p:nvSpPr>
        <p:spPr>
          <a:xfrm>
            <a:off x="6843636" y="6254207"/>
            <a:ext cx="1508911" cy="215444"/>
          </a:xfrm>
          <a:prstGeom prst="rect">
            <a:avLst/>
          </a:prstGeom>
          <a:solidFill>
            <a:srgbClr val="0070C0"/>
          </a:solidFill>
        </p:spPr>
        <p:txBody>
          <a:bodyPr wrap="square" rtlCol="0">
            <a:spAutoFit/>
          </a:bodyPr>
          <a:lstStyle/>
          <a:p>
            <a:pPr algn="ctr"/>
            <a:r>
              <a:rPr lang="en-GB" sz="800" dirty="0"/>
              <a:t>≈ 2 WEEKS  May 23</a:t>
            </a:r>
            <a:r>
              <a:rPr lang="en-GB" sz="800" baseline="30000" dirty="0"/>
              <a:t>rd</a:t>
            </a:r>
            <a:r>
              <a:rPr lang="en-GB" sz="800" dirty="0"/>
              <a:t>- 9</a:t>
            </a:r>
            <a:r>
              <a:rPr lang="en-GB" sz="800" baseline="30000" dirty="0"/>
              <a:t>th</a:t>
            </a:r>
            <a:r>
              <a:rPr lang="en-GB" sz="800" dirty="0"/>
              <a:t> June</a:t>
            </a:r>
            <a:endParaRPr lang="en-GB" sz="800" b="1" dirty="0"/>
          </a:p>
        </p:txBody>
      </p:sp>
      <p:pic>
        <p:nvPicPr>
          <p:cNvPr id="39" name="Picture 38"/>
          <p:cNvPicPr>
            <a:picLocks noChangeAspect="1"/>
          </p:cNvPicPr>
          <p:nvPr/>
        </p:nvPicPr>
        <p:blipFill>
          <a:blip r:embed="rId2"/>
          <a:stretch>
            <a:fillRect/>
          </a:stretch>
        </p:blipFill>
        <p:spPr>
          <a:xfrm>
            <a:off x="8504898" y="4852394"/>
            <a:ext cx="1304524" cy="174793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0" name="TextBox 39"/>
          <p:cNvSpPr txBox="1"/>
          <p:nvPr/>
        </p:nvSpPr>
        <p:spPr>
          <a:xfrm>
            <a:off x="6898833" y="2677864"/>
            <a:ext cx="1512167" cy="215444"/>
          </a:xfrm>
          <a:prstGeom prst="rect">
            <a:avLst/>
          </a:prstGeom>
          <a:solidFill>
            <a:schemeClr val="accent1">
              <a:lumMod val="40000"/>
              <a:lumOff val="60000"/>
            </a:schemeClr>
          </a:solidFill>
        </p:spPr>
        <p:txBody>
          <a:bodyPr wrap="square" rtlCol="0">
            <a:spAutoFit/>
          </a:bodyPr>
          <a:lstStyle/>
          <a:p>
            <a:pPr algn="ctr"/>
            <a:r>
              <a:rPr lang="en-GB" sz="800" b="1" dirty="0"/>
              <a:t>≈ 4 WEEKS 15</a:t>
            </a:r>
            <a:r>
              <a:rPr lang="en-GB" sz="800" b="1" baseline="30000" dirty="0"/>
              <a:t>th</a:t>
            </a:r>
            <a:r>
              <a:rPr lang="en-GB" sz="800" b="1" dirty="0"/>
              <a:t> Nov- 10</a:t>
            </a:r>
            <a:r>
              <a:rPr lang="en-GB" sz="800" b="1" baseline="30000" dirty="0"/>
              <a:t>th</a:t>
            </a:r>
            <a:r>
              <a:rPr lang="en-GB" sz="800" b="1" dirty="0"/>
              <a:t> Dec</a:t>
            </a:r>
          </a:p>
        </p:txBody>
      </p:sp>
      <p:pic>
        <p:nvPicPr>
          <p:cNvPr id="2" name="Picture 1"/>
          <p:cNvPicPr>
            <a:picLocks noChangeAspect="1"/>
          </p:cNvPicPr>
          <p:nvPr/>
        </p:nvPicPr>
        <p:blipFill>
          <a:blip r:embed="rId3"/>
          <a:stretch>
            <a:fillRect/>
          </a:stretch>
        </p:blipFill>
        <p:spPr>
          <a:xfrm>
            <a:off x="324095" y="310146"/>
            <a:ext cx="6669947" cy="6439030"/>
          </a:xfrm>
          <a:prstGeom prst="rect">
            <a:avLst/>
          </a:prstGeom>
        </p:spPr>
      </p:pic>
      <p:pic>
        <p:nvPicPr>
          <p:cNvPr id="3" name="Picture 2"/>
          <p:cNvPicPr>
            <a:picLocks noChangeAspect="1"/>
          </p:cNvPicPr>
          <p:nvPr/>
        </p:nvPicPr>
        <p:blipFill>
          <a:blip r:embed="rId4"/>
          <a:stretch>
            <a:fillRect/>
          </a:stretch>
        </p:blipFill>
        <p:spPr>
          <a:xfrm>
            <a:off x="91461" y="95337"/>
            <a:ext cx="1695776" cy="90287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4" name="TextBox 23"/>
          <p:cNvSpPr txBox="1"/>
          <p:nvPr/>
        </p:nvSpPr>
        <p:spPr>
          <a:xfrm>
            <a:off x="6988648" y="2058185"/>
            <a:ext cx="1408922" cy="215444"/>
          </a:xfrm>
          <a:prstGeom prst="rect">
            <a:avLst/>
          </a:prstGeom>
          <a:solidFill>
            <a:srgbClr val="00B0F0"/>
          </a:solidFill>
        </p:spPr>
        <p:txBody>
          <a:bodyPr wrap="square" rtlCol="0">
            <a:spAutoFit/>
          </a:bodyPr>
          <a:lstStyle/>
          <a:p>
            <a:pPr algn="ctr"/>
            <a:r>
              <a:rPr lang="en-GB" sz="800" b="1" dirty="0"/>
              <a:t>≈ 2 WEEKS 1</a:t>
            </a:r>
            <a:r>
              <a:rPr lang="en-GB" sz="800" b="1" baseline="30000" dirty="0"/>
              <a:t>st</a:t>
            </a:r>
            <a:r>
              <a:rPr lang="en-GB" sz="800" b="1" dirty="0"/>
              <a:t> Nov- 12th</a:t>
            </a:r>
          </a:p>
        </p:txBody>
      </p:sp>
      <p:sp>
        <p:nvSpPr>
          <p:cNvPr id="25" name="TextBox 24"/>
          <p:cNvSpPr txBox="1"/>
          <p:nvPr/>
        </p:nvSpPr>
        <p:spPr>
          <a:xfrm>
            <a:off x="6967134" y="5733057"/>
            <a:ext cx="1537764" cy="215444"/>
          </a:xfrm>
          <a:prstGeom prst="rect">
            <a:avLst/>
          </a:prstGeom>
          <a:solidFill>
            <a:srgbClr val="0070C0"/>
          </a:solidFill>
        </p:spPr>
        <p:txBody>
          <a:bodyPr wrap="square" rtlCol="0">
            <a:spAutoFit/>
          </a:bodyPr>
          <a:lstStyle/>
          <a:p>
            <a:pPr algn="ctr"/>
            <a:r>
              <a:rPr lang="en-GB" sz="800" dirty="0"/>
              <a:t>≈ 2 WEEKS  May 2</a:t>
            </a:r>
            <a:r>
              <a:rPr lang="en-GB" sz="800" baseline="30000" dirty="0"/>
              <a:t>nd</a:t>
            </a:r>
            <a:r>
              <a:rPr lang="en-GB" sz="800" dirty="0"/>
              <a:t>- May 13th</a:t>
            </a:r>
            <a:endParaRPr lang="en-GB" sz="800" b="1" dirty="0"/>
          </a:p>
        </p:txBody>
      </p:sp>
      <p:sp>
        <p:nvSpPr>
          <p:cNvPr id="21" name="TextBox 20">
            <a:extLst>
              <a:ext uri="{FF2B5EF4-FFF2-40B4-BE49-F238E27FC236}">
                <a16:creationId xmlns:a16="http://schemas.microsoft.com/office/drawing/2014/main" id="{EBC48586-FDFF-457A-B973-A031AD2BD91C}"/>
              </a:ext>
            </a:extLst>
          </p:cNvPr>
          <p:cNvSpPr txBox="1"/>
          <p:nvPr/>
        </p:nvSpPr>
        <p:spPr>
          <a:xfrm>
            <a:off x="8742218" y="263236"/>
            <a:ext cx="1010192" cy="2185214"/>
          </a:xfrm>
          <a:prstGeom prst="rect">
            <a:avLst/>
          </a:prstGeom>
          <a:solidFill>
            <a:schemeClr val="accent1">
              <a:lumMod val="40000"/>
              <a:lumOff val="60000"/>
            </a:schemeClr>
          </a:solidFill>
        </p:spPr>
        <p:txBody>
          <a:bodyPr wrap="square" rtlCol="0">
            <a:spAutoFit/>
          </a:bodyPr>
          <a:lstStyle/>
          <a:p>
            <a:r>
              <a:rPr lang="en-GB" sz="800" dirty="0"/>
              <a:t>*Please note than these are approximate dates  based on Leicestershire  term dates. This plan  will  help to keep teachers  on track with coverage but teachers </a:t>
            </a:r>
            <a:r>
              <a:rPr lang="en-GB" sz="800"/>
              <a:t>may makes slight </a:t>
            </a:r>
            <a:r>
              <a:rPr lang="en-GB" sz="800" dirty="0"/>
              <a:t>changes based on monitoring, assessment and KS1 SATS. This plan will be reviewed in Sept 22.</a:t>
            </a:r>
          </a:p>
        </p:txBody>
      </p:sp>
    </p:spTree>
    <p:extLst>
      <p:ext uri="{BB962C8B-B14F-4D97-AF65-F5344CB8AC3E}">
        <p14:creationId xmlns:p14="http://schemas.microsoft.com/office/powerpoint/2010/main" val="40527425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410547" y="513183"/>
            <a:ext cx="4833257" cy="369332"/>
          </a:xfrm>
          <a:prstGeom prst="rect">
            <a:avLst/>
          </a:prstGeom>
          <a:noFill/>
        </p:spPr>
        <p:txBody>
          <a:bodyPr wrap="square" rtlCol="0">
            <a:spAutoFit/>
          </a:bodyPr>
          <a:lstStyle/>
          <a:p>
            <a:r>
              <a:rPr lang="en-GB" b="1" dirty="0"/>
              <a:t>Links to online materials to support planning</a:t>
            </a:r>
          </a:p>
        </p:txBody>
      </p:sp>
      <p:graphicFrame>
        <p:nvGraphicFramePr>
          <p:cNvPr id="14" name="Table 13"/>
          <p:cNvGraphicFramePr>
            <a:graphicFrameLocks noGrp="1"/>
          </p:cNvGraphicFramePr>
          <p:nvPr>
            <p:extLst>
              <p:ext uri="{D42A27DB-BD31-4B8C-83A1-F6EECF244321}">
                <p14:modId xmlns:p14="http://schemas.microsoft.com/office/powerpoint/2010/main" val="1857226969"/>
              </p:ext>
            </p:extLst>
          </p:nvPr>
        </p:nvGraphicFramePr>
        <p:xfrm>
          <a:off x="410547" y="1184987"/>
          <a:ext cx="9237305" cy="4202084"/>
        </p:xfrm>
        <a:graphic>
          <a:graphicData uri="http://schemas.openxmlformats.org/drawingml/2006/table">
            <a:tbl>
              <a:tblPr firstRow="1" bandRow="1">
                <a:tableStyleId>{5C22544A-7EE6-4342-B048-85BDC9FD1C3A}</a:tableStyleId>
              </a:tblPr>
              <a:tblGrid>
                <a:gridCol w="535589">
                  <a:extLst>
                    <a:ext uri="{9D8B030D-6E8A-4147-A177-3AD203B41FA5}">
                      <a16:colId xmlns:a16="http://schemas.microsoft.com/office/drawing/2014/main" val="1313454505"/>
                    </a:ext>
                  </a:extLst>
                </a:gridCol>
                <a:gridCol w="1158286">
                  <a:extLst>
                    <a:ext uri="{9D8B030D-6E8A-4147-A177-3AD203B41FA5}">
                      <a16:colId xmlns:a16="http://schemas.microsoft.com/office/drawing/2014/main" val="3749358446"/>
                    </a:ext>
                  </a:extLst>
                </a:gridCol>
                <a:gridCol w="4015112">
                  <a:extLst>
                    <a:ext uri="{9D8B030D-6E8A-4147-A177-3AD203B41FA5}">
                      <a16:colId xmlns:a16="http://schemas.microsoft.com/office/drawing/2014/main" val="663066018"/>
                    </a:ext>
                  </a:extLst>
                </a:gridCol>
                <a:gridCol w="987583">
                  <a:extLst>
                    <a:ext uri="{9D8B030D-6E8A-4147-A177-3AD203B41FA5}">
                      <a16:colId xmlns:a16="http://schemas.microsoft.com/office/drawing/2014/main" val="3747977520"/>
                    </a:ext>
                  </a:extLst>
                </a:gridCol>
                <a:gridCol w="2540735">
                  <a:extLst>
                    <a:ext uri="{9D8B030D-6E8A-4147-A177-3AD203B41FA5}">
                      <a16:colId xmlns:a16="http://schemas.microsoft.com/office/drawing/2014/main" val="4260619891"/>
                    </a:ext>
                  </a:extLst>
                </a:gridCol>
              </a:tblGrid>
              <a:tr h="512593">
                <a:tc>
                  <a:txBody>
                    <a:bodyPr/>
                    <a:lstStyle/>
                    <a:p>
                      <a:pPr algn="ctr"/>
                      <a:r>
                        <a:rPr lang="en-GB" sz="1050" dirty="0"/>
                        <a:t>unit</a:t>
                      </a:r>
                    </a:p>
                  </a:txBody>
                  <a:tcPr/>
                </a:tc>
                <a:tc>
                  <a:txBody>
                    <a:bodyPr/>
                    <a:lstStyle/>
                    <a:p>
                      <a:pPr algn="ctr"/>
                      <a:r>
                        <a:rPr lang="en-GB" sz="1050" dirty="0"/>
                        <a:t>Time</a:t>
                      </a:r>
                      <a:r>
                        <a:rPr lang="en-GB" sz="1050" baseline="0" dirty="0"/>
                        <a:t> allocation</a:t>
                      </a:r>
                    </a:p>
                    <a:p>
                      <a:pPr algn="ctr"/>
                      <a:r>
                        <a:rPr lang="en-GB" sz="1050" baseline="0" dirty="0"/>
                        <a:t>Approximate </a:t>
                      </a:r>
                      <a:endParaRPr lang="en-GB" sz="105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t>Main</a:t>
                      </a:r>
                      <a:r>
                        <a:rPr lang="en-GB" sz="1050" b="1" baseline="0" dirty="0"/>
                        <a:t> </a:t>
                      </a:r>
                      <a:r>
                        <a:rPr lang="en-GB" sz="1050" b="1" dirty="0"/>
                        <a:t> Focus and link to materials to support planning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dirty="0"/>
                    </a:p>
                  </a:txBody>
                  <a:tcPr/>
                </a:tc>
                <a:tc>
                  <a:txBody>
                    <a:bodyPr/>
                    <a:lstStyle/>
                    <a:p>
                      <a:pPr algn="ctr"/>
                      <a:r>
                        <a:rPr lang="en-GB" sz="1050" dirty="0">
                          <a:hlinkClick r:id="rId2"/>
                        </a:rPr>
                        <a:t>Links</a:t>
                      </a:r>
                      <a:r>
                        <a:rPr lang="en-GB" sz="1050" baseline="0" dirty="0">
                          <a:hlinkClick r:id="rId2"/>
                        </a:rPr>
                        <a:t> to Maths Guidance</a:t>
                      </a:r>
                      <a:endParaRPr lang="en-GB" sz="1050" baseline="0" dirty="0"/>
                    </a:p>
                    <a:p>
                      <a:pPr algn="ctr"/>
                      <a:endParaRPr lang="en-GB" sz="1050" dirty="0"/>
                    </a:p>
                  </a:txBody>
                  <a:tcPr/>
                </a:tc>
                <a:tc>
                  <a:txBody>
                    <a:bodyPr/>
                    <a:lstStyle/>
                    <a:p>
                      <a:pPr algn="ctr"/>
                      <a:r>
                        <a:rPr lang="en-GB" sz="1050" dirty="0"/>
                        <a:t>Links to PD</a:t>
                      </a:r>
                      <a:r>
                        <a:rPr lang="en-GB" sz="1050" baseline="0" dirty="0"/>
                        <a:t> materials</a:t>
                      </a:r>
                      <a:endParaRPr lang="en-GB" sz="1050" dirty="0"/>
                    </a:p>
                  </a:txBody>
                  <a:tcPr/>
                </a:tc>
                <a:extLst>
                  <a:ext uri="{0D108BD9-81ED-4DB2-BD59-A6C34878D82A}">
                    <a16:rowId xmlns:a16="http://schemas.microsoft.com/office/drawing/2014/main" val="3226823926"/>
                  </a:ext>
                </a:extLst>
              </a:tr>
              <a:tr h="444138">
                <a:tc>
                  <a:txBody>
                    <a:bodyPr/>
                    <a:lstStyle/>
                    <a:p>
                      <a:pPr algn="ctr"/>
                      <a:r>
                        <a:rPr lang="en-GB" sz="1200" baseline="0" dirty="0">
                          <a:solidFill>
                            <a:schemeClr val="tx1"/>
                          </a:solidFill>
                        </a:rPr>
                        <a:t>1</a:t>
                      </a:r>
                      <a:endParaRPr lang="en-GB" sz="1200" dirty="0">
                        <a:solidFill>
                          <a:schemeClr val="tx1"/>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t>≈3 WEEKS Aug 30</a:t>
                      </a:r>
                      <a:r>
                        <a:rPr lang="en-GB" sz="1100" b="1" baseline="30000" dirty="0"/>
                        <a:t>th</a:t>
                      </a:r>
                      <a:r>
                        <a:rPr lang="en-GB" sz="1100" b="1" dirty="0"/>
                        <a:t> – Sept 17h</a:t>
                      </a:r>
                    </a:p>
                    <a:p>
                      <a:pPr algn="ctr"/>
                      <a:endParaRPr lang="en-GB" sz="1100" b="1"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u="none" strike="noStrike" kern="1200" baseline="0" dirty="0">
                          <a:solidFill>
                            <a:schemeClr val="tx1"/>
                          </a:solidFill>
                          <a:latin typeface="+mn-lt"/>
                          <a:ea typeface="+mn-ea"/>
                          <a:cs typeface="+mn-cs"/>
                          <a:hlinkClick r:id="rId3"/>
                        </a:rPr>
                        <a:t>Review of column addition and subtraction</a:t>
                      </a:r>
                      <a:endParaRPr lang="en-GB" sz="1200" b="1" i="0" u="none" strike="noStrike" kern="1200" baseline="0" dirty="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i="0" u="none" strike="noStrike" kern="1200" baseline="0" dirty="0">
                        <a:solidFill>
                          <a:schemeClr val="tx1"/>
                        </a:solidFill>
                        <a:latin typeface="+mn-lt"/>
                        <a:ea typeface="+mn-ea"/>
                        <a:cs typeface="+mn-cs"/>
                      </a:endParaRPr>
                    </a:p>
                  </a:txBody>
                  <a:tcPr/>
                </a:tc>
                <a:tc>
                  <a:txBody>
                    <a:bodyPr/>
                    <a:lstStyle/>
                    <a:p>
                      <a:pPr marL="0" lvl="0" indent="0" algn="ctr">
                        <a:buFont typeface="Arial" panose="020B0604020202020204" pitchFamily="34" charset="0"/>
                        <a:buNone/>
                        <a:tabLst>
                          <a:tab pos="228600" algn="l"/>
                          <a:tab pos="457200" algn="l"/>
                        </a:tabLst>
                      </a:pPr>
                      <a:r>
                        <a:rPr lang="en-GB" sz="1200" dirty="0">
                          <a:solidFill>
                            <a:schemeClr val="tx1">
                              <a:lumMod val="65000"/>
                              <a:lumOff val="35000"/>
                            </a:schemeClr>
                          </a:solidFill>
                          <a:latin typeface="Arial" panose="020B0604020202020204" pitchFamily="34" charset="0"/>
                          <a:ea typeface="Calibri" panose="020F0502020204030204" pitchFamily="34" charset="0"/>
                          <a:cs typeface="Arial" panose="020B0604020202020204" pitchFamily="34" charset="0"/>
                        </a:rPr>
                        <a:t>3AS2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4"/>
                        </a:rPr>
                        <a:t>1.20 Algorithms: column addition</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5"/>
                        </a:rPr>
                        <a:t>1.21 Algorithms: column subtraction</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pPr algn="l"/>
                      <a:endParaRPr lang="en-GB" sz="1200" dirty="0">
                        <a:solidFill>
                          <a:schemeClr val="tx1"/>
                        </a:solidFill>
                      </a:endParaRPr>
                    </a:p>
                  </a:txBody>
                  <a:tcPr/>
                </a:tc>
                <a:extLst>
                  <a:ext uri="{0D108BD9-81ED-4DB2-BD59-A6C34878D82A}">
                    <a16:rowId xmlns:a16="http://schemas.microsoft.com/office/drawing/2014/main" val="1390292336"/>
                  </a:ext>
                </a:extLst>
              </a:tr>
              <a:tr h="472130">
                <a:tc>
                  <a:txBody>
                    <a:bodyPr/>
                    <a:lstStyle/>
                    <a:p>
                      <a:pPr algn="ctr"/>
                      <a:r>
                        <a:rPr lang="en-GB" sz="1200" dirty="0">
                          <a:solidFill>
                            <a:schemeClr val="tx1"/>
                          </a:solidFill>
                        </a:rPr>
                        <a:t>2</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t>≈ 5 WEEKS Sept 20</a:t>
                      </a:r>
                      <a:r>
                        <a:rPr lang="en-GB" sz="1100" b="1" baseline="30000" dirty="0"/>
                        <a:t>th–</a:t>
                      </a:r>
                      <a:r>
                        <a:rPr lang="en-GB" sz="1100" b="1" dirty="0"/>
                        <a:t> Oct 29</a:t>
                      </a:r>
                      <a:r>
                        <a:rPr lang="en-GB" sz="1100" b="1" baseline="30000" dirty="0"/>
                        <a:t>th</a:t>
                      </a:r>
                      <a:r>
                        <a:rPr lang="en-GB" sz="1100" b="1" dirty="0"/>
                        <a:t> </a:t>
                      </a:r>
                    </a:p>
                    <a:p>
                      <a:pPr algn="ctr"/>
                      <a:endParaRPr lang="en-GB" sz="1100" b="1" dirty="0">
                        <a:solidFill>
                          <a:schemeClr val="tx1"/>
                        </a:solidFill>
                      </a:endParaRPr>
                    </a:p>
                  </a:txBody>
                  <a:tcPr/>
                </a:tc>
                <a:tc>
                  <a:txBody>
                    <a:bodyPr/>
                    <a:lstStyle/>
                    <a:p>
                      <a:r>
                        <a:rPr lang="en-GB" sz="1200" b="1" i="0" u="none" strike="noStrike" kern="1200" baseline="0" dirty="0">
                          <a:solidFill>
                            <a:schemeClr val="tx1"/>
                          </a:solidFill>
                          <a:latin typeface="+mn-lt"/>
                          <a:ea typeface="+mn-ea"/>
                          <a:cs typeface="+mn-cs"/>
                          <a:hlinkClick r:id="rId6"/>
                        </a:rPr>
                        <a:t>Numbers to 1000</a:t>
                      </a:r>
                      <a:endParaRPr lang="en-GB" sz="1200" b="1" i="0" u="none" strike="noStrike" kern="1200" baseline="0" dirty="0">
                        <a:solidFill>
                          <a:schemeClr val="tx1"/>
                        </a:solidFill>
                        <a:latin typeface="+mn-lt"/>
                        <a:ea typeface="+mn-ea"/>
                        <a:cs typeface="+mn-cs"/>
                      </a:endParaRPr>
                    </a:p>
                  </a:txBody>
                  <a:tcPr/>
                </a:tc>
                <a:tc>
                  <a:txBody>
                    <a:bodyPr/>
                    <a:lstStyle/>
                    <a:p>
                      <a:pPr algn="ctr"/>
                      <a:r>
                        <a:rPr lang="en-GB" sz="1200" dirty="0">
                          <a:solidFill>
                            <a:schemeClr val="tx1"/>
                          </a:solidFill>
                        </a:rPr>
                        <a:t>4NPV1</a:t>
                      </a:r>
                    </a:p>
                    <a:p>
                      <a:pPr algn="ctr"/>
                      <a:r>
                        <a:rPr lang="en-GB" sz="1200" dirty="0">
                          <a:solidFill>
                            <a:schemeClr val="tx1"/>
                          </a:solidFill>
                        </a:rPr>
                        <a:t>4NPV2</a:t>
                      </a:r>
                    </a:p>
                    <a:p>
                      <a:pPr algn="ctr"/>
                      <a:r>
                        <a:rPr lang="en-GB" sz="1200" dirty="0">
                          <a:solidFill>
                            <a:schemeClr val="tx1"/>
                          </a:solidFill>
                        </a:rPr>
                        <a:t>4NPV3</a:t>
                      </a:r>
                    </a:p>
                    <a:p>
                      <a:pPr algn="ctr"/>
                      <a:r>
                        <a:rPr lang="en-GB" sz="1200" dirty="0">
                          <a:solidFill>
                            <a:schemeClr val="tx1"/>
                          </a:solidFill>
                        </a:rPr>
                        <a:t>4NPV4</a:t>
                      </a:r>
                    </a:p>
                    <a:p>
                      <a:pPr algn="ctr"/>
                      <a:r>
                        <a:rPr lang="en-GB" sz="1200" dirty="0">
                          <a:solidFill>
                            <a:schemeClr val="tx1"/>
                          </a:solidFill>
                        </a:rPr>
                        <a:t>4NF3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mn-lt"/>
                          <a:hlinkClick r:id="rId7"/>
                        </a:rPr>
                        <a:t>1.22 </a:t>
                      </a:r>
                      <a:r>
                        <a:rPr lang="en-GB" sz="1200" b="0" i="0" u="sng" strike="noStrike" dirty="0">
                          <a:solidFill>
                            <a:srgbClr val="1155CC"/>
                          </a:solidFill>
                          <a:effectLst/>
                          <a:latin typeface="+mn-lt"/>
                          <a:hlinkClick r:id="rId7"/>
                        </a:rPr>
                        <a:t>Composition and calculation: 1,000 and four-digit numbers</a:t>
                      </a:r>
                      <a:r>
                        <a:rPr lang="en-GB" sz="1200" dirty="0">
                          <a:latin typeface="+mn-lt"/>
                        </a:rPr>
                        <a:t>.</a:t>
                      </a:r>
                    </a:p>
                    <a:p>
                      <a:pPr algn="l"/>
                      <a:endParaRPr lang="en-GB" sz="1200" dirty="0">
                        <a:solidFill>
                          <a:schemeClr val="tx1"/>
                        </a:solidFill>
                      </a:endParaRPr>
                    </a:p>
                  </a:txBody>
                  <a:tcPr/>
                </a:tc>
                <a:extLst>
                  <a:ext uri="{0D108BD9-81ED-4DB2-BD59-A6C34878D82A}">
                    <a16:rowId xmlns:a16="http://schemas.microsoft.com/office/drawing/2014/main" val="3288500494"/>
                  </a:ext>
                </a:extLst>
              </a:tr>
              <a:tr h="662474">
                <a:tc>
                  <a:txBody>
                    <a:bodyPr/>
                    <a:lstStyle/>
                    <a:p>
                      <a:pPr algn="ctr"/>
                      <a:r>
                        <a:rPr lang="en-GB" sz="1200" dirty="0">
                          <a:solidFill>
                            <a:schemeClr val="tx1"/>
                          </a:solidFill>
                        </a:rPr>
                        <a:t>3</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t>≈ 2 WEEKS 1</a:t>
                      </a:r>
                      <a:r>
                        <a:rPr lang="en-GB" sz="1100" b="1" baseline="30000" dirty="0"/>
                        <a:t>st</a:t>
                      </a:r>
                      <a:r>
                        <a:rPr lang="en-GB" sz="1100" b="1" dirty="0"/>
                        <a:t> Nov- 12th</a:t>
                      </a:r>
                    </a:p>
                    <a:p>
                      <a:pPr algn="ctr"/>
                      <a:endParaRPr lang="en-GB" sz="1100" b="1" dirty="0">
                        <a:solidFill>
                          <a:schemeClr val="tx1"/>
                        </a:solidFill>
                      </a:endParaRPr>
                    </a:p>
                  </a:txBody>
                  <a:tcPr/>
                </a:tc>
                <a:tc>
                  <a:txBody>
                    <a:bodyPr/>
                    <a:lstStyle/>
                    <a:p>
                      <a:r>
                        <a:rPr lang="en-GB" sz="1200" b="1" dirty="0">
                          <a:solidFill>
                            <a:schemeClr val="tx1"/>
                          </a:solidFill>
                          <a:hlinkClick r:id="rId8"/>
                        </a:rPr>
                        <a:t>Perimeter</a:t>
                      </a:r>
                      <a:endParaRPr lang="en-GB" sz="1200" b="1" dirty="0">
                        <a:solidFill>
                          <a:schemeClr val="tx1"/>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chemeClr val="tx1"/>
                          </a:solidFill>
                        </a:rPr>
                        <a:t>4G2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9"/>
                        </a:rPr>
                        <a:t>2.16 Multiplicative contexts: area and perimeter 1</a:t>
                      </a:r>
                      <a:endParaRPr lang="en-GB" sz="1200" dirty="0"/>
                    </a:p>
                  </a:txBody>
                  <a:tcPr/>
                </a:tc>
                <a:extLst>
                  <a:ext uri="{0D108BD9-81ED-4DB2-BD59-A6C34878D82A}">
                    <a16:rowId xmlns:a16="http://schemas.microsoft.com/office/drawing/2014/main" val="901216978"/>
                  </a:ext>
                </a:extLst>
              </a:tr>
              <a:tr h="979290">
                <a:tc>
                  <a:txBody>
                    <a:bodyPr/>
                    <a:lstStyle/>
                    <a:p>
                      <a:pPr algn="ctr"/>
                      <a:r>
                        <a:rPr lang="en-GB" sz="1200" dirty="0">
                          <a:solidFill>
                            <a:schemeClr val="tx1"/>
                          </a:solidFill>
                        </a:rPr>
                        <a:t>4</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t>≈ 4 WEEKS 15</a:t>
                      </a:r>
                      <a:r>
                        <a:rPr lang="en-GB" sz="1100" b="1" baseline="30000" dirty="0"/>
                        <a:t>th</a:t>
                      </a:r>
                      <a:r>
                        <a:rPr lang="en-GB" sz="1100" b="1" dirty="0"/>
                        <a:t> Nov- 10</a:t>
                      </a:r>
                      <a:r>
                        <a:rPr lang="en-GB" sz="1100" b="1" baseline="30000" dirty="0"/>
                        <a:t>th</a:t>
                      </a:r>
                      <a:r>
                        <a:rPr lang="en-GB" sz="1100" b="1" dirty="0"/>
                        <a:t> Dec</a:t>
                      </a:r>
                    </a:p>
                    <a:p>
                      <a:pPr algn="ctr"/>
                      <a:endParaRPr lang="en-GB" sz="1100" b="1" dirty="0">
                        <a:solidFill>
                          <a:schemeClr val="tx1"/>
                        </a:solidFill>
                      </a:endParaRPr>
                    </a:p>
                  </a:txBody>
                  <a:tcPr/>
                </a:tc>
                <a:tc>
                  <a:txBody>
                    <a:bodyPr/>
                    <a:lstStyle/>
                    <a:p>
                      <a:r>
                        <a:rPr lang="en-GB" sz="1200" b="1" dirty="0">
                          <a:solidFill>
                            <a:schemeClr val="tx1"/>
                          </a:solidFill>
                          <a:hlinkClick r:id="rId10"/>
                        </a:rPr>
                        <a:t>3,6, 9 Times tables</a:t>
                      </a:r>
                      <a:endParaRPr lang="en-GB" sz="1200" b="1" dirty="0">
                        <a:solidFill>
                          <a:schemeClr val="tx1"/>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chemeClr val="tx1"/>
                          </a:solidFill>
                        </a:rPr>
                        <a:t>4NF1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11"/>
                        </a:rPr>
                        <a:t>2.8 Times Tables: 3, 6 and 9, and the relationship between them</a:t>
                      </a:r>
                      <a:endParaRPr lang="en-GB" sz="1200" dirty="0"/>
                    </a:p>
                  </a:txBody>
                  <a:tcPr/>
                </a:tc>
                <a:extLst>
                  <a:ext uri="{0D108BD9-81ED-4DB2-BD59-A6C34878D82A}">
                    <a16:rowId xmlns:a16="http://schemas.microsoft.com/office/drawing/2014/main" val="2238389183"/>
                  </a:ext>
                </a:extLst>
              </a:tr>
            </a:tbl>
          </a:graphicData>
        </a:graphic>
      </p:graphicFrame>
      <p:sp>
        <p:nvSpPr>
          <p:cNvPr id="2" name="Rectangle 1"/>
          <p:cNvSpPr/>
          <p:nvPr/>
        </p:nvSpPr>
        <p:spPr>
          <a:xfrm>
            <a:off x="5666015" y="236184"/>
            <a:ext cx="4953000" cy="646331"/>
          </a:xfrm>
          <a:prstGeom prst="rect">
            <a:avLst/>
          </a:prstGeom>
        </p:spPr>
        <p:txBody>
          <a:bodyPr>
            <a:spAutoFit/>
          </a:bodyPr>
          <a:lstStyle/>
          <a:p>
            <a:r>
              <a:rPr lang="en-GB" dirty="0">
                <a:hlinkClick r:id="rId12"/>
              </a:rPr>
              <a:t>https://www.ncetm.org.uk/classroom-resources/cp-year-4-curriculum-map/</a:t>
            </a:r>
            <a:endParaRPr lang="en-GB" dirty="0"/>
          </a:p>
        </p:txBody>
      </p:sp>
    </p:spTree>
    <p:extLst>
      <p:ext uri="{BB962C8B-B14F-4D97-AF65-F5344CB8AC3E}">
        <p14:creationId xmlns:p14="http://schemas.microsoft.com/office/powerpoint/2010/main" val="32997906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99AC4412-F02D-4E76-978F-4357A7DD7C3C}"/>
              </a:ext>
            </a:extLst>
          </p:cNvPr>
          <p:cNvGraphicFramePr>
            <a:graphicFrameLocks noGrp="1"/>
          </p:cNvGraphicFramePr>
          <p:nvPr>
            <p:extLst>
              <p:ext uri="{D42A27DB-BD31-4B8C-83A1-F6EECF244321}">
                <p14:modId xmlns:p14="http://schemas.microsoft.com/office/powerpoint/2010/main" val="1269731763"/>
              </p:ext>
            </p:extLst>
          </p:nvPr>
        </p:nvGraphicFramePr>
        <p:xfrm>
          <a:off x="463814" y="235078"/>
          <a:ext cx="9186215" cy="6439866"/>
        </p:xfrm>
        <a:graphic>
          <a:graphicData uri="http://schemas.openxmlformats.org/drawingml/2006/table">
            <a:tbl>
              <a:tblPr firstRow="1" bandRow="1">
                <a:tableStyleId>{5C22544A-7EE6-4342-B048-85BDC9FD1C3A}</a:tableStyleId>
              </a:tblPr>
              <a:tblGrid>
                <a:gridCol w="532627">
                  <a:extLst>
                    <a:ext uri="{9D8B030D-6E8A-4147-A177-3AD203B41FA5}">
                      <a16:colId xmlns:a16="http://schemas.microsoft.com/office/drawing/2014/main" val="1313454505"/>
                    </a:ext>
                  </a:extLst>
                </a:gridCol>
                <a:gridCol w="1151880">
                  <a:extLst>
                    <a:ext uri="{9D8B030D-6E8A-4147-A177-3AD203B41FA5}">
                      <a16:colId xmlns:a16="http://schemas.microsoft.com/office/drawing/2014/main" val="3749358446"/>
                    </a:ext>
                  </a:extLst>
                </a:gridCol>
                <a:gridCol w="3992905">
                  <a:extLst>
                    <a:ext uri="{9D8B030D-6E8A-4147-A177-3AD203B41FA5}">
                      <a16:colId xmlns:a16="http://schemas.microsoft.com/office/drawing/2014/main" val="663066018"/>
                    </a:ext>
                  </a:extLst>
                </a:gridCol>
                <a:gridCol w="982121">
                  <a:extLst>
                    <a:ext uri="{9D8B030D-6E8A-4147-A177-3AD203B41FA5}">
                      <a16:colId xmlns:a16="http://schemas.microsoft.com/office/drawing/2014/main" val="3747977520"/>
                    </a:ext>
                  </a:extLst>
                </a:gridCol>
                <a:gridCol w="2526682">
                  <a:extLst>
                    <a:ext uri="{9D8B030D-6E8A-4147-A177-3AD203B41FA5}">
                      <a16:colId xmlns:a16="http://schemas.microsoft.com/office/drawing/2014/main" val="4260619891"/>
                    </a:ext>
                  </a:extLst>
                </a:gridCol>
              </a:tblGrid>
              <a:tr h="697216">
                <a:tc>
                  <a:txBody>
                    <a:bodyPr/>
                    <a:lstStyle/>
                    <a:p>
                      <a:pPr algn="ctr"/>
                      <a:r>
                        <a:rPr lang="en-GB" sz="1050" dirty="0"/>
                        <a:t>unit</a:t>
                      </a:r>
                    </a:p>
                  </a:txBody>
                  <a:tcPr/>
                </a:tc>
                <a:tc>
                  <a:txBody>
                    <a:bodyPr/>
                    <a:lstStyle/>
                    <a:p>
                      <a:pPr algn="ctr"/>
                      <a:r>
                        <a:rPr lang="en-GB" sz="1050" dirty="0"/>
                        <a:t>Time</a:t>
                      </a:r>
                      <a:r>
                        <a:rPr lang="en-GB" sz="1050" baseline="0" dirty="0"/>
                        <a:t> allocation</a:t>
                      </a:r>
                    </a:p>
                    <a:p>
                      <a:pPr algn="ctr"/>
                      <a:r>
                        <a:rPr lang="en-GB" sz="1050" baseline="0" dirty="0" err="1"/>
                        <a:t>Approximatate</a:t>
                      </a:r>
                      <a:endParaRPr lang="en-GB" sz="105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t>Main</a:t>
                      </a:r>
                      <a:r>
                        <a:rPr lang="en-GB" sz="1050" b="1" baseline="0" dirty="0"/>
                        <a:t> </a:t>
                      </a:r>
                      <a:r>
                        <a:rPr lang="en-GB" sz="1050" b="1" dirty="0"/>
                        <a:t> Focus and link to materials to support planning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dirty="0"/>
                    </a:p>
                  </a:txBody>
                  <a:tcPr/>
                </a:tc>
                <a:tc>
                  <a:txBody>
                    <a:bodyPr/>
                    <a:lstStyle/>
                    <a:p>
                      <a:pPr algn="ctr"/>
                      <a:r>
                        <a:rPr lang="en-GB" sz="1050" dirty="0">
                          <a:hlinkClick r:id="rId2"/>
                        </a:rPr>
                        <a:t>Links</a:t>
                      </a:r>
                      <a:r>
                        <a:rPr lang="en-GB" sz="1050" baseline="0" dirty="0">
                          <a:hlinkClick r:id="rId2"/>
                        </a:rPr>
                        <a:t> to Maths Guidance</a:t>
                      </a:r>
                      <a:endParaRPr lang="en-GB" sz="1050" baseline="0" dirty="0"/>
                    </a:p>
                    <a:p>
                      <a:pPr algn="ctr"/>
                      <a:endParaRPr lang="en-GB" sz="1050" dirty="0"/>
                    </a:p>
                  </a:txBody>
                  <a:tcPr/>
                </a:tc>
                <a:tc>
                  <a:txBody>
                    <a:bodyPr/>
                    <a:lstStyle/>
                    <a:p>
                      <a:pPr algn="ctr"/>
                      <a:r>
                        <a:rPr lang="en-GB" sz="1050" dirty="0"/>
                        <a:t>Links to PD</a:t>
                      </a:r>
                      <a:r>
                        <a:rPr lang="en-GB" sz="1050" baseline="0" dirty="0"/>
                        <a:t> materials</a:t>
                      </a:r>
                      <a:endParaRPr lang="en-GB" sz="1050" dirty="0"/>
                    </a:p>
                  </a:txBody>
                  <a:tcPr/>
                </a:tc>
                <a:extLst>
                  <a:ext uri="{0D108BD9-81ED-4DB2-BD59-A6C34878D82A}">
                    <a16:rowId xmlns:a16="http://schemas.microsoft.com/office/drawing/2014/main" val="3226823926"/>
                  </a:ext>
                </a:extLst>
              </a:tr>
              <a:tr h="610064">
                <a:tc>
                  <a:txBody>
                    <a:bodyPr/>
                    <a:lstStyle/>
                    <a:p>
                      <a:pPr algn="ctr"/>
                      <a:r>
                        <a:rPr lang="en-GB" sz="1200" dirty="0">
                          <a:solidFill>
                            <a:schemeClr val="tx1"/>
                          </a:solidFill>
                        </a:rPr>
                        <a:t>5</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dirty="0"/>
                        <a:t>≈ 2 WEEKS 13</a:t>
                      </a:r>
                      <a:r>
                        <a:rPr lang="en-GB" sz="1100" baseline="30000" dirty="0"/>
                        <a:t>th</a:t>
                      </a:r>
                      <a:r>
                        <a:rPr lang="en-GB" sz="1100" dirty="0"/>
                        <a:t> Dec- Jan 7th </a:t>
                      </a:r>
                    </a:p>
                    <a:p>
                      <a:pPr algn="ctr"/>
                      <a:endParaRPr lang="en-GB" sz="1100" b="1"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u="none" strike="noStrike" kern="1200" baseline="0" dirty="0">
                          <a:solidFill>
                            <a:schemeClr val="tx1"/>
                          </a:solidFill>
                          <a:latin typeface="+mn-lt"/>
                          <a:ea typeface="+mn-ea"/>
                          <a:cs typeface="+mn-cs"/>
                          <a:hlinkClick r:id="rId3"/>
                        </a:rPr>
                        <a:t>7 times tables and patterns</a:t>
                      </a:r>
                      <a:endParaRPr lang="en-GB" sz="1200" b="1" i="0" u="none" strike="noStrike" kern="1200" baseline="0" dirty="0">
                        <a:solidFill>
                          <a:schemeClr val="tx1"/>
                        </a:solidFill>
                        <a:latin typeface="+mn-lt"/>
                        <a:ea typeface="+mn-ea"/>
                        <a:cs typeface="+mn-cs"/>
                      </a:endParaRPr>
                    </a:p>
                  </a:txBody>
                  <a:tcPr/>
                </a:tc>
                <a:tc>
                  <a:txBody>
                    <a:bodyPr/>
                    <a:lstStyle/>
                    <a:p>
                      <a:pPr marL="0" lvl="0" indent="0" algn="ctr">
                        <a:buFont typeface="Arial" panose="020B0604020202020204" pitchFamily="34" charset="0"/>
                        <a:buNone/>
                        <a:tabLst>
                          <a:tab pos="228600" algn="l"/>
                          <a:tab pos="457200" algn="l"/>
                        </a:tabLst>
                      </a:pPr>
                      <a:r>
                        <a:rPr lang="en-GB" sz="1200" dirty="0">
                          <a:solidFill>
                            <a:schemeClr val="tx1">
                              <a:lumMod val="65000"/>
                              <a:lumOff val="35000"/>
                            </a:schemeClr>
                          </a:solidFill>
                          <a:latin typeface="Arial" panose="020B0604020202020204" pitchFamily="34" charset="0"/>
                          <a:ea typeface="Calibri" panose="020F0502020204030204" pitchFamily="34" charset="0"/>
                          <a:cs typeface="Arial" panose="020B0604020202020204" pitchFamily="34" charset="0"/>
                        </a:rPr>
                        <a:t>4NF1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hlinkClick r:id="rId4"/>
                        </a:rPr>
                        <a:t>2.9 Times Tables: 7 and patterns within / across times tables</a:t>
                      </a:r>
                      <a:endParaRPr lang="en-GB" sz="1200"/>
                    </a:p>
                    <a:p>
                      <a:pPr algn="l"/>
                      <a:endParaRPr lang="en-GB" sz="1200" dirty="0">
                        <a:solidFill>
                          <a:schemeClr val="tx1"/>
                        </a:solidFill>
                      </a:endParaRPr>
                    </a:p>
                  </a:txBody>
                  <a:tcPr/>
                </a:tc>
                <a:extLst>
                  <a:ext uri="{0D108BD9-81ED-4DB2-BD59-A6C34878D82A}">
                    <a16:rowId xmlns:a16="http://schemas.microsoft.com/office/drawing/2014/main" val="1390292336"/>
                  </a:ext>
                </a:extLst>
              </a:tr>
              <a:tr h="958672">
                <a:tc>
                  <a:txBody>
                    <a:bodyPr/>
                    <a:lstStyle/>
                    <a:p>
                      <a:pPr algn="ctr"/>
                      <a:r>
                        <a:rPr lang="en-GB" sz="1200" dirty="0">
                          <a:solidFill>
                            <a:schemeClr val="tx1"/>
                          </a:solidFill>
                        </a:rPr>
                        <a:t>6</a:t>
                      </a:r>
                    </a:p>
                  </a:txBody>
                  <a:tcPr/>
                </a:tc>
                <a:tc>
                  <a:txBody>
                    <a:bodyPr/>
                    <a:lstStyle/>
                    <a:p>
                      <a:pPr algn="ctr"/>
                      <a:r>
                        <a:rPr lang="en-GB" sz="1100" dirty="0"/>
                        <a:t>≈  5 WEEKS  Jan 10</a:t>
                      </a:r>
                      <a:r>
                        <a:rPr lang="en-GB" sz="1100" baseline="30000" dirty="0"/>
                        <a:t>th</a:t>
                      </a:r>
                      <a:r>
                        <a:rPr lang="en-GB" sz="1100" dirty="0"/>
                        <a:t>- Feb 11th</a:t>
                      </a:r>
                      <a:endParaRPr lang="en-GB" sz="1100" b="1" dirty="0">
                        <a:solidFill>
                          <a:schemeClr val="tx1"/>
                        </a:solidFill>
                      </a:endParaRPr>
                    </a:p>
                  </a:txBody>
                  <a:tcPr/>
                </a:tc>
                <a:tc>
                  <a:txBody>
                    <a:bodyPr/>
                    <a:lstStyle/>
                    <a:p>
                      <a:r>
                        <a:rPr lang="en-GB" sz="1200" b="1" i="0" u="none" strike="noStrike" kern="1200" baseline="0" dirty="0">
                          <a:solidFill>
                            <a:srgbClr val="0070C0"/>
                          </a:solidFill>
                          <a:latin typeface="+mn-lt"/>
                          <a:ea typeface="+mn-ea"/>
                          <a:cs typeface="+mn-cs"/>
                          <a:hlinkClick r:id="rId5">
                            <a:extLst>
                              <a:ext uri="{A12FA001-AC4F-418D-AE19-62706E023703}">
                                <ahyp:hlinkClr xmlns:ahyp="http://schemas.microsoft.com/office/drawing/2018/hyperlinkcolor" val="tx"/>
                              </a:ext>
                            </a:extLst>
                          </a:hlinkClick>
                        </a:rPr>
                        <a:t>Understanding and manipulating multiplicative relationships</a:t>
                      </a:r>
                      <a:endParaRPr lang="en-GB" sz="1200" b="1" i="0" u="none" strike="noStrike" kern="1200" baseline="0" dirty="0">
                        <a:solidFill>
                          <a:srgbClr val="0070C0"/>
                        </a:solidFill>
                        <a:latin typeface="+mn-lt"/>
                        <a:ea typeface="+mn-ea"/>
                        <a:cs typeface="+mn-cs"/>
                      </a:endParaRPr>
                    </a:p>
                  </a:txBody>
                  <a:tcPr/>
                </a:tc>
                <a:tc>
                  <a:txBody>
                    <a:bodyPr/>
                    <a:lstStyle/>
                    <a:p>
                      <a:pPr algn="ctr"/>
                      <a:r>
                        <a:rPr lang="en-GB" sz="1200" dirty="0">
                          <a:solidFill>
                            <a:schemeClr val="tx1"/>
                          </a:solidFill>
                        </a:rPr>
                        <a:t>4MD 1</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rPr>
                        <a:t>4MD 2</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rPr>
                        <a:t>4MD 3</a:t>
                      </a:r>
                    </a:p>
                    <a:p>
                      <a:pPr algn="ctr"/>
                      <a:r>
                        <a:rPr lang="en-GB" sz="1200" dirty="0">
                          <a:solidFill>
                            <a:schemeClr val="tx1"/>
                          </a:solidFill>
                        </a:rPr>
                        <a:t>4NF 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6"/>
                        </a:rPr>
                        <a:t>2.10 Connecting multiplication and division, and the distributive law</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7"/>
                        </a:rPr>
                        <a:t>2.13 Calculation: multiplying and dividing by 10 and 100</a:t>
                      </a:r>
                      <a:endParaRPr lang="en-GB" sz="1200" dirty="0"/>
                    </a:p>
                    <a:p>
                      <a:pPr algn="l"/>
                      <a:endParaRPr lang="en-GB" sz="1200" dirty="0">
                        <a:solidFill>
                          <a:schemeClr val="tx1"/>
                        </a:solidFill>
                      </a:endParaRPr>
                    </a:p>
                  </a:txBody>
                  <a:tcPr/>
                </a:tc>
                <a:extLst>
                  <a:ext uri="{0D108BD9-81ED-4DB2-BD59-A6C34878D82A}">
                    <a16:rowId xmlns:a16="http://schemas.microsoft.com/office/drawing/2014/main" val="3288500494"/>
                  </a:ext>
                </a:extLst>
              </a:tr>
              <a:tr h="587662">
                <a:tc>
                  <a:txBody>
                    <a:bodyPr/>
                    <a:lstStyle/>
                    <a:p>
                      <a:pPr algn="ctr"/>
                      <a:r>
                        <a:rPr lang="en-GB" sz="1200" dirty="0">
                          <a:solidFill>
                            <a:schemeClr val="tx1"/>
                          </a:solidFill>
                        </a:rPr>
                        <a:t>7</a:t>
                      </a:r>
                    </a:p>
                  </a:txBody>
                  <a:tcPr/>
                </a:tc>
                <a:tc>
                  <a:txBody>
                    <a:bodyPr/>
                    <a:lstStyle/>
                    <a:p>
                      <a:pPr algn="ctr"/>
                      <a:r>
                        <a:rPr lang="en-GB" sz="1100" dirty="0"/>
                        <a:t>≈ 2 WEEKS Feb 21</a:t>
                      </a:r>
                      <a:r>
                        <a:rPr lang="en-GB" sz="1100" baseline="30000" dirty="0"/>
                        <a:t>st</a:t>
                      </a:r>
                      <a:r>
                        <a:rPr lang="en-GB" sz="1100" dirty="0"/>
                        <a:t>-  March 4</a:t>
                      </a:r>
                      <a:r>
                        <a:rPr lang="en-GB" sz="1100" baseline="30000" dirty="0"/>
                        <a:t>th</a:t>
                      </a:r>
                      <a:r>
                        <a:rPr lang="en-GB" sz="1100" dirty="0"/>
                        <a:t> </a:t>
                      </a:r>
                      <a:endParaRPr lang="en-GB" sz="1100" b="1" dirty="0">
                        <a:solidFill>
                          <a:schemeClr val="tx1"/>
                        </a:solidFill>
                      </a:endParaRPr>
                    </a:p>
                  </a:txBody>
                  <a:tcPr/>
                </a:tc>
                <a:tc>
                  <a:txBody>
                    <a:bodyPr/>
                    <a:lstStyle/>
                    <a:p>
                      <a:r>
                        <a:rPr lang="en-GB" sz="1200" b="1" baseline="0" dirty="0">
                          <a:solidFill>
                            <a:srgbClr val="0070C0"/>
                          </a:solidFill>
                          <a:hlinkClick r:id="rId8">
                            <a:extLst>
                              <a:ext uri="{A12FA001-AC4F-418D-AE19-62706E023703}">
                                <ahyp:hlinkClr xmlns:ahyp="http://schemas.microsoft.com/office/drawing/2018/hyperlinkcolor" val="tx"/>
                              </a:ext>
                            </a:extLst>
                          </a:hlinkClick>
                        </a:rPr>
                        <a:t>Coordinates</a:t>
                      </a:r>
                      <a:endParaRPr lang="en-GB" sz="1200" b="1" baseline="0" dirty="0">
                        <a:solidFill>
                          <a:srgbClr val="0070C0"/>
                        </a:solidFill>
                      </a:endParaRPr>
                    </a:p>
                    <a:p>
                      <a:endParaRPr lang="en-GB" sz="1200" b="1" baseline="0" dirty="0">
                        <a:solidFill>
                          <a:schemeClr val="tx1"/>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baseline="0" dirty="0">
                          <a:solidFill>
                            <a:schemeClr val="tx1"/>
                          </a:solidFill>
                        </a:rPr>
                        <a:t>4 G1</a:t>
                      </a:r>
                    </a:p>
                  </a:txBody>
                  <a:tcPr/>
                </a:tc>
                <a:tc>
                  <a:txBody>
                    <a:bodyPr/>
                    <a:lstStyle/>
                    <a:p>
                      <a:r>
                        <a:rPr lang="en-GB" sz="1200" dirty="0">
                          <a:solidFill>
                            <a:srgbClr val="0070C0"/>
                          </a:solidFill>
                          <a:hlinkClick r:id="rId2"/>
                        </a:rPr>
                        <a:t>See Maths Guidance for 4G1 </a:t>
                      </a:r>
                      <a:endParaRPr lang="en-GB" sz="1200" dirty="0">
                        <a:solidFill>
                          <a:srgbClr val="0070C0"/>
                        </a:solidFill>
                      </a:endParaRPr>
                    </a:p>
                  </a:txBody>
                  <a:tcPr/>
                </a:tc>
                <a:extLst>
                  <a:ext uri="{0D108BD9-81ED-4DB2-BD59-A6C34878D82A}">
                    <a16:rowId xmlns:a16="http://schemas.microsoft.com/office/drawing/2014/main" val="901216978"/>
                  </a:ext>
                </a:extLst>
              </a:tr>
              <a:tr h="435760">
                <a:tc>
                  <a:txBody>
                    <a:bodyPr/>
                    <a:lstStyle/>
                    <a:p>
                      <a:pPr algn="ctr"/>
                      <a:r>
                        <a:rPr lang="en-GB" sz="1200" dirty="0">
                          <a:solidFill>
                            <a:schemeClr val="tx1"/>
                          </a:solidFill>
                        </a:rPr>
                        <a:t>8</a:t>
                      </a:r>
                    </a:p>
                  </a:txBody>
                  <a:tcPr/>
                </a:tc>
                <a:tc>
                  <a:txBody>
                    <a:bodyPr/>
                    <a:lstStyle/>
                    <a:p>
                      <a:pPr algn="ctr"/>
                      <a:r>
                        <a:rPr lang="en-GB" sz="1100" dirty="0"/>
                        <a:t>≈ 1 WEEK March 7</a:t>
                      </a:r>
                      <a:r>
                        <a:rPr lang="en-GB" sz="1100" baseline="30000" dirty="0"/>
                        <a:t>th</a:t>
                      </a:r>
                      <a:r>
                        <a:rPr lang="en-GB" sz="1100" dirty="0"/>
                        <a:t>- March 11th </a:t>
                      </a:r>
                      <a:endParaRPr lang="en-GB" sz="1100" b="1" dirty="0">
                        <a:solidFill>
                          <a:schemeClr val="tx1"/>
                        </a:solidFill>
                      </a:endParaRPr>
                    </a:p>
                  </a:txBody>
                  <a:tcPr/>
                </a:tc>
                <a:tc>
                  <a:txBody>
                    <a:bodyPr/>
                    <a:lstStyle/>
                    <a:p>
                      <a:r>
                        <a:rPr lang="en-GB" sz="1200" b="1" dirty="0">
                          <a:solidFill>
                            <a:srgbClr val="0070C0"/>
                          </a:solidFill>
                          <a:hlinkClick r:id="rId9">
                            <a:extLst>
                              <a:ext uri="{A12FA001-AC4F-418D-AE19-62706E023703}">
                                <ahyp:hlinkClr xmlns:ahyp="http://schemas.microsoft.com/office/drawing/2018/hyperlinkcolor" val="tx"/>
                              </a:ext>
                            </a:extLst>
                          </a:hlinkClick>
                        </a:rPr>
                        <a:t>Review of fractions</a:t>
                      </a:r>
                      <a:endParaRPr lang="en-GB" sz="1200" b="1" dirty="0">
                        <a:solidFill>
                          <a:srgbClr val="0070C0"/>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chemeClr val="tx1"/>
                          </a:solidFill>
                        </a:rPr>
                        <a:t>3 F1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10"/>
                        </a:rPr>
                        <a:t>3.1 Preparing for fractions: the part whole relationship</a:t>
                      </a:r>
                      <a:endParaRPr lang="en-GB" sz="1200" dirty="0"/>
                    </a:p>
                  </a:txBody>
                  <a:tcPr/>
                </a:tc>
                <a:extLst>
                  <a:ext uri="{0D108BD9-81ED-4DB2-BD59-A6C34878D82A}">
                    <a16:rowId xmlns:a16="http://schemas.microsoft.com/office/drawing/2014/main" val="2238389183"/>
                  </a:ext>
                </a:extLst>
              </a:tr>
              <a:tr h="784368">
                <a:tc>
                  <a:txBody>
                    <a:bodyPr/>
                    <a:lstStyle/>
                    <a:p>
                      <a:pPr algn="ctr"/>
                      <a:r>
                        <a:rPr lang="en-GB" sz="1200" dirty="0">
                          <a:solidFill>
                            <a:schemeClr val="tx1"/>
                          </a:solidFill>
                        </a:rPr>
                        <a:t>9</a:t>
                      </a:r>
                    </a:p>
                  </a:txBody>
                  <a:tcPr/>
                </a:tc>
                <a:tc>
                  <a:txBody>
                    <a:bodyPr/>
                    <a:lstStyle/>
                    <a:p>
                      <a:pPr algn="ctr"/>
                      <a:r>
                        <a:rPr lang="en-GB" sz="1100" dirty="0"/>
                        <a:t>≈</a:t>
                      </a:r>
                      <a:r>
                        <a:rPr lang="en-GB" sz="1100" b="0" dirty="0"/>
                        <a:t> 5 WEEKS </a:t>
                      </a:r>
                    </a:p>
                    <a:p>
                      <a:pPr algn="ctr"/>
                      <a:r>
                        <a:rPr lang="en-GB" sz="1100" b="0" dirty="0">
                          <a:solidFill>
                            <a:schemeClr val="tx1"/>
                          </a:solidFill>
                        </a:rPr>
                        <a:t>March 14</a:t>
                      </a:r>
                      <a:r>
                        <a:rPr lang="en-GB" sz="1100" b="0" baseline="30000" dirty="0">
                          <a:solidFill>
                            <a:schemeClr val="tx1"/>
                          </a:solidFill>
                        </a:rPr>
                        <a:t>th</a:t>
                      </a:r>
                      <a:r>
                        <a:rPr lang="en-GB" sz="1100" b="0" dirty="0">
                          <a:solidFill>
                            <a:schemeClr val="tx1"/>
                          </a:solidFill>
                        </a:rPr>
                        <a:t>- April 29th</a:t>
                      </a:r>
                    </a:p>
                  </a:txBody>
                  <a:tcPr/>
                </a:tc>
                <a:tc>
                  <a:txBody>
                    <a:bodyPr/>
                    <a:lstStyle/>
                    <a:p>
                      <a:r>
                        <a:rPr lang="en-GB" sz="1200" b="1" dirty="0">
                          <a:solidFill>
                            <a:schemeClr val="tx1"/>
                          </a:solidFill>
                          <a:hlinkClick r:id="rId11"/>
                        </a:rPr>
                        <a:t>Fractions greater than 1</a:t>
                      </a:r>
                      <a:endParaRPr lang="en-GB" sz="1200" b="1" dirty="0">
                        <a:solidFill>
                          <a:schemeClr val="tx1"/>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chemeClr val="tx1"/>
                          </a:solidFill>
                        </a:rPr>
                        <a:t>4F 1</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chemeClr val="tx1"/>
                          </a:solidFill>
                        </a:rPr>
                        <a:t>4F 2</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chemeClr val="tx1"/>
                          </a:solidFill>
                        </a:rPr>
                        <a:t>4 F3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12"/>
                        </a:rPr>
                        <a:t>3.5 Working across one whole: improper fractions and mixed numbers</a:t>
                      </a:r>
                      <a:endParaRPr lang="en-GB" sz="1200" dirty="0"/>
                    </a:p>
                    <a:p>
                      <a:endParaRPr lang="en-GB" sz="1200" dirty="0">
                        <a:solidFill>
                          <a:schemeClr val="tx1"/>
                        </a:solidFill>
                      </a:endParaRPr>
                    </a:p>
                  </a:txBody>
                  <a:tcPr/>
                </a:tc>
                <a:extLst>
                  <a:ext uri="{0D108BD9-81ED-4DB2-BD59-A6C34878D82A}">
                    <a16:rowId xmlns:a16="http://schemas.microsoft.com/office/drawing/2014/main" val="749222187"/>
                  </a:ext>
                </a:extLst>
              </a:tr>
              <a:tr h="443353">
                <a:tc>
                  <a:txBody>
                    <a:bodyPr/>
                    <a:lstStyle/>
                    <a:p>
                      <a:pPr algn="ctr"/>
                      <a:r>
                        <a:rPr lang="en-GB" sz="1200" dirty="0">
                          <a:solidFill>
                            <a:schemeClr val="tx1"/>
                          </a:solidFill>
                        </a:rPr>
                        <a:t>10</a:t>
                      </a:r>
                    </a:p>
                  </a:txBody>
                  <a:tcPr/>
                </a:tc>
                <a:tc>
                  <a:txBody>
                    <a:bodyPr/>
                    <a:lstStyle/>
                    <a:p>
                      <a:pPr algn="ctr"/>
                      <a:r>
                        <a:rPr lang="en-GB" sz="1100" dirty="0"/>
                        <a:t>≈ 2 WEEKS  May 2</a:t>
                      </a:r>
                      <a:r>
                        <a:rPr lang="en-GB" sz="1100" baseline="30000" dirty="0"/>
                        <a:t>nd</a:t>
                      </a:r>
                      <a:r>
                        <a:rPr lang="en-GB" sz="1100" dirty="0"/>
                        <a:t>- May 13th</a:t>
                      </a:r>
                      <a:endParaRPr lang="en-GB" sz="1100" b="1" dirty="0">
                        <a:solidFill>
                          <a:schemeClr val="tx1"/>
                        </a:solidFill>
                      </a:endParaRPr>
                    </a:p>
                  </a:txBody>
                  <a:tcPr/>
                </a:tc>
                <a:tc>
                  <a:txBody>
                    <a:bodyPr/>
                    <a:lstStyle/>
                    <a:p>
                      <a:r>
                        <a:rPr lang="en-GB" sz="1200" b="1" dirty="0">
                          <a:solidFill>
                            <a:srgbClr val="0070C0"/>
                          </a:solidFill>
                          <a:hlinkClick r:id="rId13"/>
                        </a:rPr>
                        <a:t>Symmetry in 2D shapes</a:t>
                      </a:r>
                      <a:endParaRPr lang="en-GB" sz="1200" b="1" dirty="0">
                        <a:solidFill>
                          <a:srgbClr val="0070C0"/>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chemeClr val="tx1"/>
                          </a:solidFill>
                        </a:rPr>
                        <a:t>4 G3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070C0"/>
                          </a:solidFill>
                          <a:hlinkClick r:id="rId2"/>
                        </a:rPr>
                        <a:t>See Maths Guidance for 4G3  </a:t>
                      </a:r>
                      <a:endParaRPr lang="en-GB" sz="1200" dirty="0">
                        <a:solidFill>
                          <a:srgbClr val="0070C0"/>
                        </a:solidFill>
                      </a:endParaRPr>
                    </a:p>
                    <a:p>
                      <a:endParaRPr lang="en-GB" sz="1200" dirty="0">
                        <a:solidFill>
                          <a:schemeClr val="tx1"/>
                        </a:solidFill>
                      </a:endParaRPr>
                    </a:p>
                  </a:txBody>
                  <a:tcPr/>
                </a:tc>
                <a:extLst>
                  <a:ext uri="{0D108BD9-81ED-4DB2-BD59-A6C34878D82A}">
                    <a16:rowId xmlns:a16="http://schemas.microsoft.com/office/drawing/2014/main" val="3128628129"/>
                  </a:ext>
                </a:extLst>
              </a:tr>
              <a:tr h="868702">
                <a:tc>
                  <a:txBody>
                    <a:bodyPr/>
                    <a:lstStyle/>
                    <a:p>
                      <a:pPr algn="ctr"/>
                      <a:r>
                        <a:rPr lang="en-GB" sz="1200" dirty="0">
                          <a:solidFill>
                            <a:schemeClr val="tx1"/>
                          </a:solidFill>
                        </a:rPr>
                        <a:t>11</a:t>
                      </a:r>
                    </a:p>
                  </a:txBody>
                  <a:tcPr/>
                </a:tc>
                <a:tc>
                  <a:txBody>
                    <a:bodyPr/>
                    <a:lstStyle/>
                    <a:p>
                      <a:pPr algn="ctr"/>
                      <a:r>
                        <a:rPr lang="en-GB" sz="1100" dirty="0"/>
                        <a:t>≈ 1 WEEK  May 16</a:t>
                      </a:r>
                      <a:r>
                        <a:rPr lang="en-GB" sz="1100" baseline="30000" dirty="0"/>
                        <a:t>th</a:t>
                      </a:r>
                      <a:r>
                        <a:rPr lang="en-GB" sz="1100" dirty="0"/>
                        <a:t>- 20th</a:t>
                      </a:r>
                      <a:endParaRPr lang="en-GB" sz="1100" b="1" dirty="0">
                        <a:solidFill>
                          <a:schemeClr val="tx1"/>
                        </a:solidFill>
                      </a:endParaRPr>
                    </a:p>
                  </a:txBody>
                  <a:tcPr/>
                </a:tc>
                <a:tc>
                  <a:txBody>
                    <a:bodyPr/>
                    <a:lstStyle/>
                    <a:p>
                      <a:r>
                        <a:rPr lang="en-GB" sz="1200" b="1" dirty="0">
                          <a:solidFill>
                            <a:srgbClr val="0070C0"/>
                          </a:solidFill>
                          <a:hlinkClick r:id="rId14"/>
                        </a:rPr>
                        <a:t>Time</a:t>
                      </a:r>
                      <a:endParaRPr lang="en-GB" sz="1200" b="1" dirty="0">
                        <a:solidFill>
                          <a:srgbClr val="0070C0"/>
                        </a:solidFill>
                      </a:endParaRPr>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000" b="0" i="0" kern="1200" dirty="0">
                          <a:solidFill>
                            <a:srgbClr val="0070C0"/>
                          </a:solidFill>
                          <a:effectLst/>
                          <a:latin typeface="+mn-lt"/>
                          <a:ea typeface="+mn-ea"/>
                          <a:cs typeface="+mn-cs"/>
                        </a:rPr>
                        <a:t>This topic is part of the National Curriculum but is not included in the DfE 2020 guidance or the NCETM Mastery PD Materials. There are no NCETM classroom slides to download for this unit.</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000" dirty="0">
                          <a:solidFill>
                            <a:srgbClr val="0070C0"/>
                          </a:solidFill>
                        </a:rPr>
                        <a:t>https://www.ncetm.org.uk/classroom-resources/cp-year-4-unit-11-time/</a:t>
                      </a:r>
                    </a:p>
                  </a:txBody>
                  <a:tcPr/>
                </a:tc>
                <a:tc hMerge="1">
                  <a:txBody>
                    <a:bodyPr/>
                    <a:lstStyle/>
                    <a:p>
                      <a:endParaRPr lang="en-GB" sz="1200" dirty="0">
                        <a:solidFill>
                          <a:schemeClr val="tx1"/>
                        </a:solidFill>
                      </a:endParaRPr>
                    </a:p>
                  </a:txBody>
                  <a:tcPr/>
                </a:tc>
                <a:extLst>
                  <a:ext uri="{0D108BD9-81ED-4DB2-BD59-A6C34878D82A}">
                    <a16:rowId xmlns:a16="http://schemas.microsoft.com/office/drawing/2014/main" val="3436393245"/>
                  </a:ext>
                </a:extLst>
              </a:tr>
              <a:tr h="868702">
                <a:tc>
                  <a:txBody>
                    <a:bodyPr/>
                    <a:lstStyle/>
                    <a:p>
                      <a:pPr algn="ctr"/>
                      <a:r>
                        <a:rPr lang="en-GB" sz="1200" dirty="0">
                          <a:solidFill>
                            <a:schemeClr val="tx1"/>
                          </a:solidFill>
                        </a:rPr>
                        <a:t>12</a:t>
                      </a:r>
                    </a:p>
                  </a:txBody>
                  <a:tcPr/>
                </a:tc>
                <a:tc>
                  <a:txBody>
                    <a:bodyPr/>
                    <a:lstStyle/>
                    <a:p>
                      <a:pPr algn="ctr"/>
                      <a:r>
                        <a:rPr lang="en-GB" sz="1100" dirty="0"/>
                        <a:t>≈ 2 WEEKS  May 23</a:t>
                      </a:r>
                      <a:r>
                        <a:rPr lang="en-GB" sz="1100" baseline="30000" dirty="0"/>
                        <a:t>rd</a:t>
                      </a:r>
                      <a:r>
                        <a:rPr lang="en-GB" sz="1100" dirty="0"/>
                        <a:t>- 9</a:t>
                      </a:r>
                      <a:r>
                        <a:rPr lang="en-GB" sz="1100" baseline="30000" dirty="0"/>
                        <a:t>th</a:t>
                      </a:r>
                      <a:r>
                        <a:rPr lang="en-GB" sz="1100" dirty="0"/>
                        <a:t> June</a:t>
                      </a:r>
                      <a:endParaRPr lang="en-GB" sz="1100" b="1" dirty="0">
                        <a:solidFill>
                          <a:schemeClr val="tx1"/>
                        </a:solidFill>
                      </a:endParaRPr>
                    </a:p>
                  </a:txBody>
                  <a:tcPr/>
                </a:tc>
                <a:tc>
                  <a:txBody>
                    <a:bodyPr/>
                    <a:lstStyle/>
                    <a:p>
                      <a:r>
                        <a:rPr lang="en-GB" sz="1200" b="1" dirty="0">
                          <a:solidFill>
                            <a:srgbClr val="0070C0"/>
                          </a:solidFill>
                          <a:hlinkClick r:id="rId15"/>
                        </a:rPr>
                        <a:t>Division with remainders</a:t>
                      </a:r>
                      <a:endParaRPr lang="en-GB" sz="1200" b="1" dirty="0">
                        <a:solidFill>
                          <a:srgbClr val="0070C0"/>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chemeClr val="tx1"/>
                          </a:solidFill>
                        </a:rPr>
                        <a:t>4 NF 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16"/>
                        </a:rPr>
                        <a:t>2.12 Division with remainders </a:t>
                      </a:r>
                      <a:endParaRPr lang="en-GB" sz="1200" dirty="0"/>
                    </a:p>
                    <a:p>
                      <a:endParaRPr lang="en-GB" sz="1200" dirty="0">
                        <a:solidFill>
                          <a:schemeClr val="tx1"/>
                        </a:solidFill>
                      </a:endParaRPr>
                    </a:p>
                  </a:txBody>
                  <a:tcPr/>
                </a:tc>
                <a:extLst>
                  <a:ext uri="{0D108BD9-81ED-4DB2-BD59-A6C34878D82A}">
                    <a16:rowId xmlns:a16="http://schemas.microsoft.com/office/drawing/2014/main" val="3573186356"/>
                  </a:ext>
                </a:extLst>
              </a:tr>
            </a:tbl>
          </a:graphicData>
        </a:graphic>
      </p:graphicFrame>
    </p:spTree>
    <p:extLst>
      <p:ext uri="{BB962C8B-B14F-4D97-AF65-F5344CB8AC3E}">
        <p14:creationId xmlns:p14="http://schemas.microsoft.com/office/powerpoint/2010/main" val="81808824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378</TotalTime>
  <Words>527</Words>
  <Application>Microsoft Office PowerPoint</Application>
  <PresentationFormat>A4 Paper (210x297 mm)</PresentationFormat>
  <Paragraphs>101</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Calibri Light</vt:lpstr>
      <vt:lpstr>Office Theme</vt:lpstr>
      <vt:lpstr>PowerPoint Presentation</vt:lpstr>
      <vt:lpstr>PowerPoint Presentation</vt:lpstr>
      <vt:lpstr>PowerPoint Presentation</vt:lpstr>
    </vt:vector>
  </TitlesOfParts>
  <Company>Launde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 Woollerson</dc:creator>
  <cp:lastModifiedBy>Ali Woollerson</cp:lastModifiedBy>
  <cp:revision>33</cp:revision>
  <dcterms:created xsi:type="dcterms:W3CDTF">2021-07-31T08:46:21Z</dcterms:created>
  <dcterms:modified xsi:type="dcterms:W3CDTF">2022-02-19T17:21:58Z</dcterms:modified>
</cp:coreProperties>
</file>