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86" d="100"/>
          <a:sy n="86" d="100"/>
        </p:scale>
        <p:origin x="108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 Woollerson" userId="0e780740-aabd-4077-a870-54ad8922d12a" providerId="ADAL" clId="{BEAF4EB6-F353-4A6F-A014-FF529F3265F6}"/>
    <pc:docChg chg="modSld">
      <pc:chgData name="Ali Woollerson" userId="0e780740-aabd-4077-a870-54ad8922d12a" providerId="ADAL" clId="{BEAF4EB6-F353-4A6F-A014-FF529F3265F6}" dt="2021-08-24T20:57:31.575" v="1"/>
      <pc:docMkLst>
        <pc:docMk/>
      </pc:docMkLst>
      <pc:sldChg chg="modSp">
        <pc:chgData name="Ali Woollerson" userId="0e780740-aabd-4077-a870-54ad8922d12a" providerId="ADAL" clId="{BEAF4EB6-F353-4A6F-A014-FF529F3265F6}" dt="2021-08-24T20:57:31.575" v="1"/>
        <pc:sldMkLst>
          <pc:docMk/>
          <pc:sldMk cId="3299790679" sldId="257"/>
        </pc:sldMkLst>
        <pc:graphicFrameChg chg="mod modGraphic">
          <ac:chgData name="Ali Woollerson" userId="0e780740-aabd-4077-a870-54ad8922d12a" providerId="ADAL" clId="{BEAF4EB6-F353-4A6F-A014-FF529F3265F6}" dt="2021-08-24T20:57:31.575" v="1"/>
          <ac:graphicFrameMkLst>
            <pc:docMk/>
            <pc:sldMk cId="3299790679" sldId="257"/>
            <ac:graphicFrameMk id="14" creationId="{00000000-0000-0000-0000-000000000000}"/>
          </ac:graphicFrameMkLst>
        </pc:graphicFrameChg>
      </pc:sldChg>
    </pc:docChg>
  </pc:docChgLst>
  <pc:docChgLst>
    <pc:chgData name="Ali Woollerson" userId="0e780740-aabd-4077-a870-54ad8922d12a" providerId="ADAL" clId="{E71C84DE-E3BF-4AD2-937A-BFD97E15D89A}"/>
    <pc:docChg chg="custSel modSld">
      <pc:chgData name="Ali Woollerson" userId="0e780740-aabd-4077-a870-54ad8922d12a" providerId="ADAL" clId="{E71C84DE-E3BF-4AD2-937A-BFD97E15D89A}" dt="2021-10-24T16:40:33.762" v="108" actId="20577"/>
      <pc:docMkLst>
        <pc:docMk/>
      </pc:docMkLst>
      <pc:sldChg chg="modSp">
        <pc:chgData name="Ali Woollerson" userId="0e780740-aabd-4077-a870-54ad8922d12a" providerId="ADAL" clId="{E71C84DE-E3BF-4AD2-937A-BFD97E15D89A}" dt="2021-10-24T16:33:47.545" v="31" actId="20577"/>
        <pc:sldMkLst>
          <pc:docMk/>
          <pc:sldMk cId="4052742554" sldId="256"/>
        </pc:sldMkLst>
        <pc:spChg chg="mod">
          <ac:chgData name="Ali Woollerson" userId="0e780740-aabd-4077-a870-54ad8922d12a" providerId="ADAL" clId="{E71C84DE-E3BF-4AD2-937A-BFD97E15D89A}" dt="2021-10-24T16:33:47.545" v="31" actId="20577"/>
          <ac:spMkLst>
            <pc:docMk/>
            <pc:sldMk cId="4052742554" sldId="256"/>
            <ac:spMk id="40" creationId="{00000000-0000-0000-0000-000000000000}"/>
          </ac:spMkLst>
        </pc:spChg>
      </pc:sldChg>
      <pc:sldChg chg="modSp">
        <pc:chgData name="Ali Woollerson" userId="0e780740-aabd-4077-a870-54ad8922d12a" providerId="ADAL" clId="{E71C84DE-E3BF-4AD2-937A-BFD97E15D89A}" dt="2021-10-24T16:40:33.762" v="108" actId="20577"/>
        <pc:sldMkLst>
          <pc:docMk/>
          <pc:sldMk cId="3299790679" sldId="257"/>
        </pc:sldMkLst>
        <pc:graphicFrameChg chg="mod modGraphic">
          <ac:chgData name="Ali Woollerson" userId="0e780740-aabd-4077-a870-54ad8922d12a" providerId="ADAL" clId="{E71C84DE-E3BF-4AD2-937A-BFD97E15D89A}" dt="2021-10-24T16:40:33.762" v="108" actId="20577"/>
          <ac:graphicFrameMkLst>
            <pc:docMk/>
            <pc:sldMk cId="3299790679" sldId="257"/>
            <ac:graphicFrameMk id="14"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97371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4104064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850688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938373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731952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78666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498903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159215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570483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590042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63218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BE4BD-7C44-4668-8135-6C034965DA41}" type="datetimeFigureOut">
              <a:rPr lang="en-GB" smtClean="0"/>
              <a:t>19/02/2022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6F8E3-A17B-46C4-A97D-2F0E1C94439D}" type="slidenum">
              <a:rPr lang="en-GB" smtClean="0"/>
              <a:t>‹#›</a:t>
            </a:fld>
            <a:endParaRPr lang="en-GB" dirty="0"/>
          </a:p>
        </p:txBody>
      </p:sp>
    </p:spTree>
    <p:extLst>
      <p:ext uri="{BB962C8B-B14F-4D97-AF65-F5344CB8AC3E}">
        <p14:creationId xmlns:p14="http://schemas.microsoft.com/office/powerpoint/2010/main" val="11033645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www.ncetm.org.uk/classroom-resources/cp-year-6-unit-3-numbers-up-to-10-000-000/" TargetMode="External"/><Relationship Id="rId13" Type="http://schemas.openxmlformats.org/officeDocument/2006/relationships/hyperlink" Target="https://www.ncetm.org.uk/media/p22ldwpi/ncetm_spine2_segment23_y6.pdf#page=18" TargetMode="External"/><Relationship Id="rId3" Type="http://schemas.openxmlformats.org/officeDocument/2006/relationships/hyperlink" Target="https://www.ncetm.org.uk/classroom-resources/cp-year-6-unit-1-calculating-using-knowledge-of-structures-1/" TargetMode="External"/><Relationship Id="rId7" Type="http://schemas.openxmlformats.org/officeDocument/2006/relationships/hyperlink" Target="https://www.ncetm.org.uk/media/amxludws/ncetm_mm_sp1_y5_se26_teach.pdf#page=5" TargetMode="External"/><Relationship Id="rId12" Type="http://schemas.openxmlformats.org/officeDocument/2006/relationships/hyperlink" Target="https://www.ncetm.org.uk/media/eikhvgl5/ncetm_spine2_segment18_y5.pdf#page=3" TargetMode="External"/><Relationship Id="rId2" Type="http://schemas.openxmlformats.org/officeDocument/2006/relationships/hyperlink" Target="https://assets.publishing.service.gov.uk/government/uploads/system/uploads/attachment_data/file/897806/Maths_guidance_KS_1_and_2.pdf" TargetMode="External"/><Relationship Id="rId16" Type="http://schemas.openxmlformats.org/officeDocument/2006/relationships/hyperlink" Target="https://www.ncetm.org.uk/classroom-resources/cp-year-6-curriculum-map/" TargetMode="External"/><Relationship Id="rId1" Type="http://schemas.openxmlformats.org/officeDocument/2006/relationships/slideLayout" Target="../slideLayouts/slideLayout7.xml"/><Relationship Id="rId6" Type="http://schemas.openxmlformats.org/officeDocument/2006/relationships/hyperlink" Target="https://www.ncetm.org.uk/classroom-resources/cp-year-6-unit-2-multiples-of-1-000/" TargetMode="External"/><Relationship Id="rId11" Type="http://schemas.openxmlformats.org/officeDocument/2006/relationships/hyperlink" Target="https://www.ncetm.org.uk/classroom-resources/cp-year-6-unit-5-multiplication-and-division/" TargetMode="External"/><Relationship Id="rId5" Type="http://schemas.openxmlformats.org/officeDocument/2006/relationships/hyperlink" Target="https://www.ncetm.org.uk/media/k1ocl1bp/ncetm_mm_sp1_y5_se29_teach.pdf#page=5" TargetMode="External"/><Relationship Id="rId15" Type="http://schemas.openxmlformats.org/officeDocument/2006/relationships/hyperlink" Target="https://www.ncetm.org.uk/media/4x1hcqpk/ncetm_spine2_segment25_y6.pdf#page=3" TargetMode="External"/><Relationship Id="rId10" Type="http://schemas.openxmlformats.org/officeDocument/2006/relationships/hyperlink" Target="https://www.ncetm.org.uk/classroom-resources/cp-year-6-unit-4-draw-compose-and-decompose-shapes/" TargetMode="External"/><Relationship Id="rId4" Type="http://schemas.openxmlformats.org/officeDocument/2006/relationships/hyperlink" Target="https://www.ncetm.org.uk/media/tuzdfxwh/ncetm_mm_sp1_y5_se28_teach.pdf#page=5" TargetMode="External"/><Relationship Id="rId9" Type="http://schemas.openxmlformats.org/officeDocument/2006/relationships/hyperlink" Target="https://www.ncetm.org.uk/media/sbrc5pmz/ncetm_mm_sp1_y6_se30_teach.pdf#page=4" TargetMode="External"/><Relationship Id="rId14" Type="http://schemas.openxmlformats.org/officeDocument/2006/relationships/hyperlink" Target="https://www.ncetm.org.uk/media/grsozl2r/ncetm_spine2_segment24_y6.pdf#page=4"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ncetm.org.uk/media/a05nb5mi/ncetm_spine3_segment09_y6.pdf#page=5" TargetMode="External"/><Relationship Id="rId13" Type="http://schemas.openxmlformats.org/officeDocument/2006/relationships/hyperlink" Target="https://www.ncetm.org.uk/classroom-resources/cp-year-6-curriculum-map/" TargetMode="External"/><Relationship Id="rId3" Type="http://schemas.openxmlformats.org/officeDocument/2006/relationships/hyperlink" Target="https://www.ncetm.org.uk/classroom-resources/cp-year-6-unit-6-area-perimeter-position-and-direction/" TargetMode="External"/><Relationship Id="rId7" Type="http://schemas.openxmlformats.org/officeDocument/2006/relationships/hyperlink" Target="https://www.ncetm.org.uk/media/uxlfqsg5/ncetm_spine3_segment08_y5.pdf#page=4" TargetMode="External"/><Relationship Id="rId12" Type="http://schemas.openxmlformats.org/officeDocument/2006/relationships/hyperlink" Target="https://www.ncetm.org.uk/media/bspfn3zj/ncetm_spine2_segment27_y6.pdf#page=4"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media/d45jqjsc/ncetm_spine3_segment07_y5.pdf#page=36" TargetMode="External"/><Relationship Id="rId11" Type="http://schemas.openxmlformats.org/officeDocument/2006/relationships/hyperlink" Target="https://www.ncetm.org.uk/classroom-resources/cp-year-6-unit-9-ratio-and-proportion/" TargetMode="External"/><Relationship Id="rId5" Type="http://schemas.openxmlformats.org/officeDocument/2006/relationships/hyperlink" Target="https://www.ncetm.org.uk/classroom-resources/cp-year-6-unit-7-fractions-and-percentages/" TargetMode="External"/><Relationship Id="rId10" Type="http://schemas.openxmlformats.org/officeDocument/2006/relationships/hyperlink" Target="https://www.ncetm.org.uk/classroom-resources/cp-year-6-unit-8-statistics/" TargetMode="External"/><Relationship Id="rId4" Type="http://schemas.openxmlformats.org/officeDocument/2006/relationships/hyperlink" Target="https://www.ncetm.org.uk/media/mbmej2b2/ncetm_spine2_segment30_y6.pdf#page=4" TargetMode="External"/><Relationship Id="rId9" Type="http://schemas.openxmlformats.org/officeDocument/2006/relationships/hyperlink" Target="https://www.ncetm.org.uk/media/bjbla4ci/ncetm_spine3_segment10_y6.pdf#page=22"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www.ncetm.org.uk/media/mqapxp21/ncetm_spine2_segment28_y6.pdf#page=3" TargetMode="External"/><Relationship Id="rId3" Type="http://schemas.openxmlformats.org/officeDocument/2006/relationships/hyperlink" Target="https://www.ncetm.org.uk/media/k1ocl1bp/ncetm_mm_sp1_y5_se29_teach.pdf#page=49" TargetMode="External"/><Relationship Id="rId7" Type="http://schemas.openxmlformats.org/officeDocument/2006/relationships/hyperlink" Target="https://www.ncetm.org.uk/media/rlophhd1/ncetm_spine2_segment22_y5.pdf#page=3" TargetMode="External"/><Relationship Id="rId2" Type="http://schemas.openxmlformats.org/officeDocument/2006/relationships/hyperlink" Target="https://www.ncetm.org.uk/classroom-resources/cp-year-6-unit-10-calculating-using-knowledge-of-structures-2-1-1-1-1/" TargetMode="External"/><Relationship Id="rId1" Type="http://schemas.openxmlformats.org/officeDocument/2006/relationships/slideLayout" Target="../slideLayouts/slideLayout7.xml"/><Relationship Id="rId6" Type="http://schemas.openxmlformats.org/officeDocument/2006/relationships/hyperlink" Target="https://www.ncetm.org.uk/classroom-resources/cp-year-6-unit-12-order-of-operations/" TargetMode="External"/><Relationship Id="rId11" Type="http://schemas.openxmlformats.org/officeDocument/2006/relationships/hyperlink" Target="https://assets.publishing.service.gov.uk/government/uploads/system/uploads/attachment_data/file/897806/Maths_guidance_KS_1_and_2.pdf" TargetMode="External"/><Relationship Id="rId5" Type="http://schemas.openxmlformats.org/officeDocument/2006/relationships/hyperlink" Target="https://www.ncetm.org.uk/media/bclpgdik/ncetm_mm_sp1_y6_se31_teach.pdf#page=6" TargetMode="External"/><Relationship Id="rId10" Type="http://schemas.openxmlformats.org/officeDocument/2006/relationships/hyperlink" Target="https://www.ncetm.org.uk/media/h1lfx1if/ncetm_spine2_segment26_y6.pdf#page=4" TargetMode="External"/><Relationship Id="rId4" Type="http://schemas.openxmlformats.org/officeDocument/2006/relationships/hyperlink" Target="https://www.ncetm.org.uk/classroom-resources/cp-year-6-unit-11-solving-problems-with-two-unknowns/" TargetMode="External"/><Relationship Id="rId9" Type="http://schemas.openxmlformats.org/officeDocument/2006/relationships/hyperlink" Target="https://www.ncetm.org.uk/classroom-resources/cp-year-6-unit-13-mean-averag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6865068" y="2250078"/>
            <a:ext cx="1516251" cy="215444"/>
          </a:xfrm>
          <a:prstGeom prst="rect">
            <a:avLst/>
          </a:prstGeom>
          <a:solidFill>
            <a:srgbClr val="00B0F0"/>
          </a:solidFill>
        </p:spPr>
        <p:txBody>
          <a:bodyPr wrap="square" rtlCol="0">
            <a:spAutoFit/>
          </a:bodyPr>
          <a:lstStyle/>
          <a:p>
            <a:pPr algn="ctr"/>
            <a:r>
              <a:rPr lang="en-GB" sz="800" dirty="0"/>
              <a:t>≈ 2 WEEKS 11</a:t>
            </a:r>
            <a:r>
              <a:rPr lang="en-GB" sz="800" baseline="30000" dirty="0"/>
              <a:t>th</a:t>
            </a:r>
            <a:r>
              <a:rPr lang="en-GB" sz="800" dirty="0"/>
              <a:t> Oct-</a:t>
            </a:r>
            <a:r>
              <a:rPr lang="en-GB" sz="800" baseline="30000" dirty="0"/>
              <a:t>–</a:t>
            </a:r>
            <a:r>
              <a:rPr lang="en-GB" sz="800" dirty="0"/>
              <a:t> Oct 29</a:t>
            </a:r>
            <a:r>
              <a:rPr lang="en-GB" sz="800" baseline="30000" dirty="0"/>
              <a:t>th</a:t>
            </a:r>
            <a:r>
              <a:rPr lang="en-GB" sz="800" dirty="0"/>
              <a:t> </a:t>
            </a:r>
          </a:p>
        </p:txBody>
      </p:sp>
      <p:sp>
        <p:nvSpPr>
          <p:cNvPr id="17" name="TextBox 16"/>
          <p:cNvSpPr txBox="1"/>
          <p:nvPr/>
        </p:nvSpPr>
        <p:spPr>
          <a:xfrm>
            <a:off x="6880252" y="1596704"/>
            <a:ext cx="1506909" cy="215444"/>
          </a:xfrm>
          <a:prstGeom prst="rect">
            <a:avLst/>
          </a:prstGeom>
          <a:solidFill>
            <a:srgbClr val="00B0F0"/>
          </a:solidFill>
        </p:spPr>
        <p:txBody>
          <a:bodyPr wrap="square" rtlCol="0">
            <a:spAutoFit/>
          </a:bodyPr>
          <a:lstStyle/>
          <a:p>
            <a:pPr algn="ctr"/>
            <a:r>
              <a:rPr lang="en-GB" sz="800" dirty="0"/>
              <a:t>≈6 WEEKS Aug 30</a:t>
            </a:r>
            <a:r>
              <a:rPr lang="en-GB" sz="800" baseline="30000" dirty="0"/>
              <a:t>th</a:t>
            </a:r>
            <a:r>
              <a:rPr lang="en-GB" sz="800" dirty="0"/>
              <a:t> – 8</a:t>
            </a:r>
            <a:r>
              <a:rPr lang="en-GB" sz="800" baseline="30000" dirty="0"/>
              <a:t>th</a:t>
            </a:r>
            <a:r>
              <a:rPr lang="en-GB" sz="800" dirty="0"/>
              <a:t> Oct</a:t>
            </a:r>
          </a:p>
        </p:txBody>
      </p:sp>
      <p:sp>
        <p:nvSpPr>
          <p:cNvPr id="18" name="TextBox 17"/>
          <p:cNvSpPr txBox="1"/>
          <p:nvPr/>
        </p:nvSpPr>
        <p:spPr>
          <a:xfrm>
            <a:off x="6848599" y="3741023"/>
            <a:ext cx="1530235" cy="338554"/>
          </a:xfrm>
          <a:prstGeom prst="rect">
            <a:avLst/>
          </a:prstGeom>
          <a:solidFill>
            <a:schemeClr val="accent1">
              <a:lumMod val="40000"/>
              <a:lumOff val="60000"/>
            </a:schemeClr>
          </a:solidFill>
        </p:spPr>
        <p:txBody>
          <a:bodyPr wrap="square" rtlCol="0">
            <a:spAutoFit/>
          </a:bodyPr>
          <a:lstStyle/>
          <a:p>
            <a:pPr algn="ctr"/>
            <a:r>
              <a:rPr lang="en-GB" sz="800" dirty="0"/>
              <a:t>≈2 WEEKS </a:t>
            </a:r>
          </a:p>
          <a:p>
            <a:pPr algn="ctr"/>
            <a:r>
              <a:rPr lang="en-GB" sz="800" dirty="0"/>
              <a:t>31</a:t>
            </a:r>
            <a:r>
              <a:rPr lang="en-GB" sz="800" baseline="30000" dirty="0"/>
              <a:t>st</a:t>
            </a:r>
            <a:r>
              <a:rPr lang="en-GB" sz="800" dirty="0"/>
              <a:t> Jan- 11</a:t>
            </a:r>
            <a:r>
              <a:rPr lang="en-GB" sz="800" baseline="30000" dirty="0"/>
              <a:t>th</a:t>
            </a:r>
            <a:r>
              <a:rPr lang="en-GB" sz="800" dirty="0"/>
              <a:t> Feb</a:t>
            </a:r>
          </a:p>
        </p:txBody>
      </p:sp>
      <p:sp>
        <p:nvSpPr>
          <p:cNvPr id="20" name="TextBox 19"/>
          <p:cNvSpPr txBox="1"/>
          <p:nvPr/>
        </p:nvSpPr>
        <p:spPr>
          <a:xfrm>
            <a:off x="6861262" y="4284322"/>
            <a:ext cx="1537246" cy="338554"/>
          </a:xfrm>
          <a:prstGeom prst="rect">
            <a:avLst/>
          </a:prstGeom>
          <a:solidFill>
            <a:schemeClr val="accent1">
              <a:lumMod val="40000"/>
              <a:lumOff val="60000"/>
            </a:schemeClr>
          </a:solidFill>
        </p:spPr>
        <p:txBody>
          <a:bodyPr wrap="square" rtlCol="0">
            <a:spAutoFit/>
          </a:bodyPr>
          <a:lstStyle/>
          <a:p>
            <a:pPr algn="ctr"/>
            <a:r>
              <a:rPr lang="en-GB" sz="800" dirty="0"/>
              <a:t>≈6 WEEKS </a:t>
            </a:r>
          </a:p>
          <a:p>
            <a:pPr algn="ctr"/>
            <a:r>
              <a:rPr lang="en-GB" sz="800" dirty="0"/>
              <a:t>21</a:t>
            </a:r>
            <a:r>
              <a:rPr lang="en-GB" sz="800" baseline="30000" dirty="0"/>
              <a:t>st</a:t>
            </a:r>
            <a:r>
              <a:rPr lang="en-GB" sz="800" dirty="0"/>
              <a:t> Feb- April 1st</a:t>
            </a:r>
          </a:p>
        </p:txBody>
      </p:sp>
      <p:sp>
        <p:nvSpPr>
          <p:cNvPr id="22" name="TextBox 21"/>
          <p:cNvSpPr txBox="1"/>
          <p:nvPr/>
        </p:nvSpPr>
        <p:spPr>
          <a:xfrm>
            <a:off x="6857778" y="4700041"/>
            <a:ext cx="1553761" cy="338554"/>
          </a:xfrm>
          <a:prstGeom prst="rect">
            <a:avLst/>
          </a:prstGeom>
          <a:solidFill>
            <a:schemeClr val="accent1">
              <a:lumMod val="40000"/>
              <a:lumOff val="60000"/>
            </a:schemeClr>
          </a:solidFill>
        </p:spPr>
        <p:txBody>
          <a:bodyPr wrap="square" rtlCol="0">
            <a:spAutoFit/>
          </a:bodyPr>
          <a:lstStyle/>
          <a:p>
            <a:pPr algn="ctr"/>
            <a:r>
              <a:rPr lang="en-GB" sz="800" dirty="0"/>
              <a:t>≈1 WEEK</a:t>
            </a:r>
          </a:p>
          <a:p>
            <a:pPr algn="ctr"/>
            <a:r>
              <a:rPr lang="en-GB" sz="800" dirty="0"/>
              <a:t>April 4</a:t>
            </a:r>
            <a:r>
              <a:rPr lang="en-GB" sz="800" baseline="30000" dirty="0"/>
              <a:t>th</a:t>
            </a:r>
            <a:r>
              <a:rPr lang="en-GB" sz="800" dirty="0"/>
              <a:t>- April 8th</a:t>
            </a:r>
          </a:p>
        </p:txBody>
      </p:sp>
      <p:sp>
        <p:nvSpPr>
          <p:cNvPr id="27" name="TextBox 26"/>
          <p:cNvSpPr txBox="1"/>
          <p:nvPr/>
        </p:nvSpPr>
        <p:spPr>
          <a:xfrm>
            <a:off x="6988647" y="246521"/>
            <a:ext cx="1422892"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p:spPr>
        <p:txBody>
          <a:bodyPr wrap="square" rtlCol="0">
            <a:spAutoFit/>
          </a:bodyPr>
          <a:lstStyle/>
          <a:p>
            <a:pPr algn="ctr"/>
            <a:r>
              <a:rPr lang="en-GB" sz="1600" dirty="0" err="1"/>
              <a:t>HoH</a:t>
            </a:r>
            <a:r>
              <a:rPr lang="en-GB" sz="1600" dirty="0"/>
              <a:t> Academic year</a:t>
            </a:r>
          </a:p>
        </p:txBody>
      </p:sp>
      <p:pic>
        <p:nvPicPr>
          <p:cNvPr id="39" name="Picture 38"/>
          <p:cNvPicPr>
            <a:picLocks noChangeAspect="1"/>
          </p:cNvPicPr>
          <p:nvPr/>
        </p:nvPicPr>
        <p:blipFill>
          <a:blip r:embed="rId2"/>
          <a:stretch>
            <a:fillRect/>
          </a:stretch>
        </p:blipFill>
        <p:spPr>
          <a:xfrm>
            <a:off x="8504898" y="4852394"/>
            <a:ext cx="1304524" cy="17479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0" name="TextBox 39"/>
          <p:cNvSpPr txBox="1"/>
          <p:nvPr/>
        </p:nvSpPr>
        <p:spPr>
          <a:xfrm>
            <a:off x="6864768" y="3410143"/>
            <a:ext cx="1530235" cy="213763"/>
          </a:xfrm>
          <a:prstGeom prst="rect">
            <a:avLst/>
          </a:prstGeom>
          <a:solidFill>
            <a:schemeClr val="accent1">
              <a:lumMod val="40000"/>
              <a:lumOff val="60000"/>
            </a:schemeClr>
          </a:solidFill>
        </p:spPr>
        <p:txBody>
          <a:bodyPr wrap="square" rtlCol="0">
            <a:spAutoFit/>
          </a:bodyPr>
          <a:lstStyle/>
          <a:p>
            <a:pPr algn="ctr"/>
            <a:r>
              <a:rPr lang="en-GB" sz="800" dirty="0"/>
              <a:t>≈4 WEEKS Jan 3</a:t>
            </a:r>
            <a:r>
              <a:rPr lang="en-GB" sz="800" baseline="30000" dirty="0"/>
              <a:t>rd</a:t>
            </a:r>
            <a:r>
              <a:rPr lang="en-GB" sz="800" dirty="0"/>
              <a:t> -28</a:t>
            </a:r>
            <a:r>
              <a:rPr lang="en-GB" sz="800" baseline="30000" dirty="0"/>
              <a:t>th</a:t>
            </a:r>
            <a:r>
              <a:rPr lang="en-GB" sz="800" dirty="0"/>
              <a:t> Jan </a:t>
            </a:r>
          </a:p>
        </p:txBody>
      </p:sp>
      <p:sp>
        <p:nvSpPr>
          <p:cNvPr id="24" name="TextBox 23"/>
          <p:cNvSpPr txBox="1"/>
          <p:nvPr/>
        </p:nvSpPr>
        <p:spPr>
          <a:xfrm>
            <a:off x="6870498" y="2618722"/>
            <a:ext cx="1534084" cy="215444"/>
          </a:xfrm>
          <a:prstGeom prst="rect">
            <a:avLst/>
          </a:prstGeom>
          <a:solidFill>
            <a:srgbClr val="00B0F0"/>
          </a:solidFill>
        </p:spPr>
        <p:txBody>
          <a:bodyPr wrap="square" rtlCol="0">
            <a:spAutoFit/>
          </a:bodyPr>
          <a:lstStyle/>
          <a:p>
            <a:pPr algn="ctr"/>
            <a:r>
              <a:rPr lang="en-GB" sz="800" dirty="0"/>
              <a:t>≈ 4 WEEK 15</a:t>
            </a:r>
            <a:r>
              <a:rPr lang="en-GB" sz="800" baseline="30000" dirty="0"/>
              <a:t>th</a:t>
            </a:r>
            <a:r>
              <a:rPr lang="en-GB" sz="800" dirty="0"/>
              <a:t> Nov- 3</a:t>
            </a:r>
            <a:r>
              <a:rPr lang="en-GB" sz="800" baseline="30000" dirty="0"/>
              <a:t>rd</a:t>
            </a:r>
            <a:r>
              <a:rPr lang="en-GB" sz="800" dirty="0"/>
              <a:t> Dec</a:t>
            </a:r>
          </a:p>
        </p:txBody>
      </p:sp>
      <p:pic>
        <p:nvPicPr>
          <p:cNvPr id="7" name="Picture 6"/>
          <p:cNvPicPr>
            <a:picLocks noChangeAspect="1"/>
          </p:cNvPicPr>
          <p:nvPr/>
        </p:nvPicPr>
        <p:blipFill>
          <a:blip r:embed="rId3"/>
          <a:stretch>
            <a:fillRect/>
          </a:stretch>
        </p:blipFill>
        <p:spPr>
          <a:xfrm>
            <a:off x="790539" y="1088978"/>
            <a:ext cx="5559461" cy="5351353"/>
          </a:xfrm>
          <a:prstGeom prst="rect">
            <a:avLst/>
          </a:prstGeom>
        </p:spPr>
      </p:pic>
      <p:pic>
        <p:nvPicPr>
          <p:cNvPr id="6" name="Picture 5"/>
          <p:cNvPicPr>
            <a:picLocks noChangeAspect="1"/>
          </p:cNvPicPr>
          <p:nvPr/>
        </p:nvPicPr>
        <p:blipFill>
          <a:blip r:embed="rId4"/>
          <a:stretch>
            <a:fillRect/>
          </a:stretch>
        </p:blipFill>
        <p:spPr>
          <a:xfrm>
            <a:off x="212414" y="306542"/>
            <a:ext cx="1744990" cy="10227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TextBox 25"/>
          <p:cNvSpPr txBox="1"/>
          <p:nvPr/>
        </p:nvSpPr>
        <p:spPr>
          <a:xfrm>
            <a:off x="6857778" y="3031490"/>
            <a:ext cx="1534084" cy="215444"/>
          </a:xfrm>
          <a:prstGeom prst="rect">
            <a:avLst/>
          </a:prstGeom>
          <a:solidFill>
            <a:srgbClr val="00B0F0"/>
          </a:solidFill>
        </p:spPr>
        <p:txBody>
          <a:bodyPr wrap="square" rtlCol="0">
            <a:spAutoFit/>
          </a:bodyPr>
          <a:lstStyle/>
          <a:p>
            <a:pPr algn="ctr"/>
            <a:r>
              <a:rPr lang="en-GB" sz="800" dirty="0"/>
              <a:t>≈ 2 WEEKS 6</a:t>
            </a:r>
            <a:r>
              <a:rPr lang="en-GB" sz="800" baseline="30000" dirty="0"/>
              <a:t>th</a:t>
            </a:r>
            <a:r>
              <a:rPr lang="en-GB" sz="800" dirty="0"/>
              <a:t> Dec- 17</a:t>
            </a:r>
            <a:r>
              <a:rPr lang="en-GB" sz="800" baseline="30000" dirty="0"/>
              <a:t>th</a:t>
            </a:r>
            <a:r>
              <a:rPr lang="en-GB" sz="800" dirty="0"/>
              <a:t> Dec</a:t>
            </a:r>
          </a:p>
        </p:txBody>
      </p:sp>
      <p:sp>
        <p:nvSpPr>
          <p:cNvPr id="19" name="TextBox 18">
            <a:extLst>
              <a:ext uri="{FF2B5EF4-FFF2-40B4-BE49-F238E27FC236}">
                <a16:creationId xmlns:a16="http://schemas.microsoft.com/office/drawing/2014/main" id="{FE6635F9-7A6A-44CC-BBAB-9FFFEEA8670C}"/>
              </a:ext>
            </a:extLst>
          </p:cNvPr>
          <p:cNvSpPr txBox="1"/>
          <p:nvPr/>
        </p:nvSpPr>
        <p:spPr>
          <a:xfrm>
            <a:off x="8742218" y="263236"/>
            <a:ext cx="1010192" cy="2185214"/>
          </a:xfrm>
          <a:prstGeom prst="rect">
            <a:avLst/>
          </a:prstGeom>
          <a:solidFill>
            <a:schemeClr val="accent1">
              <a:lumMod val="40000"/>
              <a:lumOff val="60000"/>
            </a:schemeClr>
          </a:solidFill>
        </p:spPr>
        <p:txBody>
          <a:bodyPr wrap="square" rtlCol="0">
            <a:spAutoFit/>
          </a:bodyPr>
          <a:lstStyle/>
          <a:p>
            <a:r>
              <a:rPr lang="en-GB" sz="800" dirty="0"/>
              <a:t>*Please note than these are approximate dates  based on Leicestershire  term dates. This plan  will  help to keep teachers  on track with coverage but teachers may makes  slight changes based on monitoring and assessment. This plan will be reviewed in Sept 22.</a:t>
            </a:r>
          </a:p>
        </p:txBody>
      </p:sp>
      <p:sp>
        <p:nvSpPr>
          <p:cNvPr id="2" name="TextBox 1">
            <a:extLst>
              <a:ext uri="{FF2B5EF4-FFF2-40B4-BE49-F238E27FC236}">
                <a16:creationId xmlns:a16="http://schemas.microsoft.com/office/drawing/2014/main" id="{2940B3E3-A874-44A4-B1C2-D0F93C44675C}"/>
              </a:ext>
            </a:extLst>
          </p:cNvPr>
          <p:cNvSpPr txBox="1"/>
          <p:nvPr/>
        </p:nvSpPr>
        <p:spPr>
          <a:xfrm>
            <a:off x="6848599" y="5379868"/>
            <a:ext cx="1562940" cy="646331"/>
          </a:xfrm>
          <a:prstGeom prst="rect">
            <a:avLst/>
          </a:prstGeom>
          <a:solidFill>
            <a:schemeClr val="accent1"/>
          </a:solidFill>
        </p:spPr>
        <p:txBody>
          <a:bodyPr wrap="square" rtlCol="0">
            <a:spAutoFit/>
          </a:bodyPr>
          <a:lstStyle/>
          <a:p>
            <a:pPr algn="ctr"/>
            <a:r>
              <a:rPr lang="en-GB" dirty="0"/>
              <a:t>Total of 7 weeks</a:t>
            </a:r>
          </a:p>
        </p:txBody>
      </p:sp>
    </p:spTree>
    <p:extLst>
      <p:ext uri="{BB962C8B-B14F-4D97-AF65-F5344CB8AC3E}">
        <p14:creationId xmlns:p14="http://schemas.microsoft.com/office/powerpoint/2010/main" val="4052742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3252691832"/>
              </p:ext>
            </p:extLst>
          </p:nvPr>
        </p:nvGraphicFramePr>
        <p:xfrm>
          <a:off x="410547" y="1184987"/>
          <a:ext cx="9237305" cy="5553889"/>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987583">
                  <a:extLst>
                    <a:ext uri="{9D8B030D-6E8A-4147-A177-3AD203B41FA5}">
                      <a16:colId xmlns:a16="http://schemas.microsoft.com/office/drawing/2014/main" val="3747977520"/>
                    </a:ext>
                  </a:extLst>
                </a:gridCol>
                <a:gridCol w="2540735">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baseline="0" dirty="0">
                          <a:solidFill>
                            <a:schemeClr val="tx1"/>
                          </a:solidFill>
                        </a:rPr>
                        <a:t>1</a:t>
                      </a:r>
                      <a:endParaRPr lang="en-GB" sz="12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≈6 WEEKS Aug 30</a:t>
                      </a:r>
                      <a:r>
                        <a:rPr lang="en-GB" sz="1100" baseline="30000" dirty="0"/>
                        <a:t>th</a:t>
                      </a:r>
                      <a:r>
                        <a:rPr lang="en-GB" sz="1100" dirty="0"/>
                        <a:t> – 8</a:t>
                      </a:r>
                      <a:r>
                        <a:rPr lang="en-GB" sz="1100" baseline="30000" dirty="0"/>
                        <a:t>th</a:t>
                      </a:r>
                      <a:r>
                        <a:rPr lang="en-GB" sz="1100" dirty="0"/>
                        <a:t> Oct</a:t>
                      </a:r>
                    </a:p>
                    <a:p>
                      <a:pPr algn="ctr"/>
                      <a:endParaRPr lang="en-GB" sz="1100" b="1"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hlinkClick r:id="rId3"/>
                        </a:rPr>
                        <a:t>Calculating using knowledge of structures</a:t>
                      </a:r>
                      <a:endParaRPr lang="en-GB" sz="1200" b="1" i="0" u="none" strike="noStrike" kern="1200" baseline="0" dirty="0">
                        <a:solidFill>
                          <a:schemeClr val="tx1"/>
                        </a:solidFill>
                        <a:latin typeface="+mn-lt"/>
                        <a:ea typeface="+mn-ea"/>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6AS/MD1</a:t>
                      </a:r>
                    </a:p>
                    <a:p>
                      <a:pPr marL="0" lvl="0" indent="0" algn="ctr">
                        <a:buFont typeface="Arial" panose="020B0604020202020204" pitchFamily="34" charset="0"/>
                        <a:buNone/>
                        <a:tabLst>
                          <a:tab pos="228600" algn="l"/>
                          <a:tab pos="457200" algn="l"/>
                        </a:tabLst>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6AS/MD2</a:t>
                      </a:r>
                    </a:p>
                    <a:p>
                      <a:pPr marL="0" lvl="0" indent="0" algn="ctr">
                        <a:buFont typeface="Arial" panose="020B0604020202020204" pitchFamily="34" charset="0"/>
                        <a:buNone/>
                        <a:tabLst>
                          <a:tab pos="228600" algn="l"/>
                          <a:tab pos="457200" algn="l"/>
                        </a:tabLst>
                      </a:pPr>
                      <a:endPar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1.28 Common structures and the part-part-whole relationship</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5"/>
                        </a:rPr>
                        <a:t>1.29 Using equivalence and the compensation category to calculate</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algn="l"/>
                      <a:endParaRPr lang="en-GB" sz="1200" dirty="0">
                        <a:solidFill>
                          <a:schemeClr val="tx1"/>
                        </a:solidFill>
                      </a:endParaRPr>
                    </a:p>
                  </a:txBody>
                  <a:tcPr/>
                </a:tc>
                <a:extLst>
                  <a:ext uri="{0D108BD9-81ED-4DB2-BD59-A6C34878D82A}">
                    <a16:rowId xmlns:a16="http://schemas.microsoft.com/office/drawing/2014/main" val="1390292336"/>
                  </a:ext>
                </a:extLst>
              </a:tr>
              <a:tr h="472130">
                <a:tc>
                  <a:txBody>
                    <a:bodyPr/>
                    <a:lstStyle/>
                    <a:p>
                      <a:pPr algn="ctr"/>
                      <a:r>
                        <a:rPr lang="en-GB" sz="1200" dirty="0">
                          <a:solidFill>
                            <a:schemeClr val="tx1"/>
                          </a:solidFill>
                        </a:rPr>
                        <a:t>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 2 WEEKS 11</a:t>
                      </a:r>
                      <a:r>
                        <a:rPr lang="en-GB" sz="1100" baseline="30000" dirty="0"/>
                        <a:t>th</a:t>
                      </a:r>
                      <a:r>
                        <a:rPr lang="en-GB" sz="1100" dirty="0"/>
                        <a:t> Oct-</a:t>
                      </a:r>
                      <a:r>
                        <a:rPr lang="en-GB" sz="1100" baseline="30000" dirty="0"/>
                        <a:t>–</a:t>
                      </a:r>
                      <a:r>
                        <a:rPr lang="en-GB" sz="1100" dirty="0"/>
                        <a:t> Oct 29</a:t>
                      </a:r>
                      <a:r>
                        <a:rPr lang="en-GB" sz="1100" baseline="30000" dirty="0"/>
                        <a:t>th</a:t>
                      </a:r>
                      <a:r>
                        <a:rPr lang="en-GB" sz="1100" dirty="0"/>
                        <a:t> </a:t>
                      </a:r>
                    </a:p>
                    <a:p>
                      <a:pPr algn="ctr"/>
                      <a:endParaRPr lang="en-GB" sz="1100" b="1" dirty="0">
                        <a:solidFill>
                          <a:schemeClr val="tx1"/>
                        </a:solidFill>
                      </a:endParaRPr>
                    </a:p>
                  </a:txBody>
                  <a:tcPr/>
                </a:tc>
                <a:tc>
                  <a:txBody>
                    <a:bodyPr/>
                    <a:lstStyle/>
                    <a:p>
                      <a:r>
                        <a:rPr lang="en-GB" sz="1200" b="1" i="0" u="none" strike="noStrike" kern="1200" baseline="0" dirty="0">
                          <a:solidFill>
                            <a:schemeClr val="tx1"/>
                          </a:solidFill>
                          <a:latin typeface="+mn-lt"/>
                          <a:ea typeface="+mn-ea"/>
                          <a:cs typeface="+mn-cs"/>
                          <a:hlinkClick r:id="rId6"/>
                        </a:rPr>
                        <a:t>Multiples of 1000</a:t>
                      </a:r>
                      <a:endParaRPr lang="en-GB" sz="1200" b="1" i="0" u="none" strike="noStrike" kern="1200" baseline="0" dirty="0">
                        <a:solidFill>
                          <a:schemeClr val="tx1"/>
                        </a:solidFill>
                        <a:latin typeface="+mn-lt"/>
                        <a:ea typeface="+mn-ea"/>
                        <a:cs typeface="+mn-cs"/>
                      </a:endParaRPr>
                    </a:p>
                    <a:p>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n/a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1.26 Multiples of 1,000 up to 1,000,000</a:t>
                      </a:r>
                      <a:endParaRPr lang="en-GB" sz="1200" dirty="0"/>
                    </a:p>
                    <a:p>
                      <a:pPr algn="l"/>
                      <a:endParaRPr lang="en-GB" sz="1200" dirty="0">
                        <a:solidFill>
                          <a:schemeClr val="tx1"/>
                        </a:solidFill>
                      </a:endParaRPr>
                    </a:p>
                  </a:txBody>
                  <a:tcPr/>
                </a:tc>
                <a:extLst>
                  <a:ext uri="{0D108BD9-81ED-4DB2-BD59-A6C34878D82A}">
                    <a16:rowId xmlns:a16="http://schemas.microsoft.com/office/drawing/2014/main" val="3288500494"/>
                  </a:ext>
                </a:extLst>
              </a:tr>
              <a:tr h="662474">
                <a:tc>
                  <a:txBody>
                    <a:bodyPr/>
                    <a:lstStyle/>
                    <a:p>
                      <a:pPr algn="ctr"/>
                      <a:r>
                        <a:rPr lang="en-GB" sz="1200" dirty="0">
                          <a:solidFill>
                            <a:schemeClr val="tx1"/>
                          </a:solidFill>
                        </a:rPr>
                        <a:t>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 4 WEEK 15</a:t>
                      </a:r>
                      <a:r>
                        <a:rPr lang="en-GB" sz="1100" baseline="30000" dirty="0"/>
                        <a:t>th</a:t>
                      </a:r>
                      <a:r>
                        <a:rPr lang="en-GB" sz="1100" dirty="0"/>
                        <a:t> Nov- 3</a:t>
                      </a:r>
                      <a:r>
                        <a:rPr lang="en-GB" sz="1100" baseline="30000" dirty="0"/>
                        <a:t>rd</a:t>
                      </a:r>
                      <a:r>
                        <a:rPr lang="en-GB" sz="1100" dirty="0"/>
                        <a:t> Dec</a:t>
                      </a:r>
                    </a:p>
                    <a:p>
                      <a:pPr algn="ctr"/>
                      <a:endParaRPr lang="en-GB" sz="1100" b="1" dirty="0">
                        <a:solidFill>
                          <a:schemeClr val="tx1"/>
                        </a:solidFill>
                      </a:endParaRPr>
                    </a:p>
                  </a:txBody>
                  <a:tcPr/>
                </a:tc>
                <a:tc>
                  <a:txBody>
                    <a:bodyPr/>
                    <a:lstStyle/>
                    <a:p>
                      <a:r>
                        <a:rPr lang="en-GB" sz="1200" b="1" baseline="0" dirty="0">
                          <a:solidFill>
                            <a:schemeClr val="tx1"/>
                          </a:solidFill>
                          <a:hlinkClick r:id="rId8"/>
                        </a:rPr>
                        <a:t>Numbers up to 10,000,000</a:t>
                      </a:r>
                      <a:endParaRPr lang="en-GB" sz="1200" b="1" baseline="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6NPV1</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6NPV2</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6NPV 3</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6NPV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9"/>
                        </a:rPr>
                        <a:t>1.30 Numbers up to 10,000,000</a:t>
                      </a:r>
                      <a:endParaRPr lang="en-GB" sz="1200" dirty="0"/>
                    </a:p>
                    <a:p>
                      <a:endParaRPr lang="en-GB" sz="1200" dirty="0">
                        <a:solidFill>
                          <a:schemeClr val="tx1"/>
                        </a:solidFill>
                      </a:endParaRPr>
                    </a:p>
                  </a:txBody>
                  <a:tcPr/>
                </a:tc>
                <a:extLst>
                  <a:ext uri="{0D108BD9-81ED-4DB2-BD59-A6C34878D82A}">
                    <a16:rowId xmlns:a16="http://schemas.microsoft.com/office/drawing/2014/main" val="901216978"/>
                  </a:ext>
                </a:extLst>
              </a:tr>
              <a:tr h="616129">
                <a:tc>
                  <a:txBody>
                    <a:bodyPr/>
                    <a:lstStyle/>
                    <a:p>
                      <a:pPr algn="ctr"/>
                      <a:r>
                        <a:rPr lang="en-GB" sz="1200" dirty="0">
                          <a:solidFill>
                            <a:schemeClr val="tx1"/>
                          </a:solidFill>
                        </a:rPr>
                        <a:t>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 2 WEEKS 6</a:t>
                      </a:r>
                      <a:r>
                        <a:rPr lang="en-GB" sz="1100" baseline="30000" dirty="0"/>
                        <a:t>th</a:t>
                      </a:r>
                      <a:r>
                        <a:rPr lang="en-GB" sz="1100" dirty="0"/>
                        <a:t> Dec- 17</a:t>
                      </a:r>
                      <a:r>
                        <a:rPr lang="en-GB" sz="1100" baseline="30000" dirty="0"/>
                        <a:t>th</a:t>
                      </a:r>
                      <a:r>
                        <a:rPr lang="en-GB" sz="1100" dirty="0"/>
                        <a:t> Dec</a:t>
                      </a:r>
                    </a:p>
                    <a:p>
                      <a:pPr algn="ctr"/>
                      <a:endParaRPr lang="en-GB" sz="1100" b="1" dirty="0">
                        <a:solidFill>
                          <a:schemeClr val="tx1"/>
                        </a:solidFill>
                      </a:endParaRPr>
                    </a:p>
                  </a:txBody>
                  <a:tcPr/>
                </a:tc>
                <a:tc>
                  <a:txBody>
                    <a:bodyPr/>
                    <a:lstStyle/>
                    <a:p>
                      <a:r>
                        <a:rPr lang="en-GB" sz="1200" b="1" dirty="0">
                          <a:solidFill>
                            <a:schemeClr val="tx1"/>
                          </a:solidFill>
                          <a:hlinkClick r:id="rId10"/>
                        </a:rPr>
                        <a:t>Draw, compose and decompose shapes</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6G1</a:t>
                      </a:r>
                    </a:p>
                  </a:txBody>
                  <a:tcPr/>
                </a:tc>
                <a:tc>
                  <a:txBody>
                    <a:bodyPr/>
                    <a:lstStyle/>
                    <a:p>
                      <a:r>
                        <a:rPr lang="en-GB" sz="1200" dirty="0">
                          <a:solidFill>
                            <a:schemeClr val="tx1"/>
                          </a:solidFill>
                          <a:hlinkClick r:id="rId2"/>
                        </a:rPr>
                        <a:t>See Maths Guidance for 6G1</a:t>
                      </a:r>
                      <a:endParaRPr lang="en-GB" sz="1200" dirty="0">
                        <a:solidFill>
                          <a:schemeClr val="tx1"/>
                        </a:solidFill>
                      </a:endParaRPr>
                    </a:p>
                  </a:txBody>
                  <a:tcPr/>
                </a:tc>
                <a:extLst>
                  <a:ext uri="{0D108BD9-81ED-4DB2-BD59-A6C34878D82A}">
                    <a16:rowId xmlns:a16="http://schemas.microsoft.com/office/drawing/2014/main" val="2238389183"/>
                  </a:ext>
                </a:extLst>
              </a:tr>
              <a:tr h="979290">
                <a:tc>
                  <a:txBody>
                    <a:bodyPr/>
                    <a:lstStyle/>
                    <a:p>
                      <a:pPr algn="ctr"/>
                      <a:r>
                        <a:rPr lang="en-GB" sz="1200" dirty="0">
                          <a:solidFill>
                            <a:schemeClr val="tx1"/>
                          </a:solidFill>
                        </a:rPr>
                        <a:t>5</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≈4 WEEKS Jan 3</a:t>
                      </a:r>
                      <a:r>
                        <a:rPr lang="en-GB" sz="1100" baseline="30000" dirty="0"/>
                        <a:t>rd</a:t>
                      </a:r>
                      <a:r>
                        <a:rPr lang="en-GB" sz="1100" dirty="0"/>
                        <a:t> -28</a:t>
                      </a:r>
                      <a:r>
                        <a:rPr lang="en-GB" sz="1100" baseline="30000" dirty="0"/>
                        <a:t>th</a:t>
                      </a:r>
                      <a:r>
                        <a:rPr lang="en-GB" sz="1100" dirty="0"/>
                        <a:t> Jan </a:t>
                      </a:r>
                    </a:p>
                    <a:p>
                      <a:pPr algn="ctr"/>
                      <a:endParaRPr lang="en-GB" sz="1100" b="1" dirty="0">
                        <a:solidFill>
                          <a:schemeClr val="tx1"/>
                        </a:solidFill>
                      </a:endParaRPr>
                    </a:p>
                  </a:txBody>
                  <a:tcPr/>
                </a:tc>
                <a:tc>
                  <a:txBody>
                    <a:bodyPr/>
                    <a:lstStyle/>
                    <a:p>
                      <a:r>
                        <a:rPr lang="en-GB" sz="1200" b="1" dirty="0">
                          <a:solidFill>
                            <a:schemeClr val="tx1"/>
                          </a:solidFill>
                          <a:hlinkClick r:id="rId11"/>
                        </a:rPr>
                        <a:t>Multiplication and Division</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6AS/MD2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2"/>
                        </a:rPr>
                        <a:t>2.18 Using equivalence to calculate</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3"/>
                        </a:rPr>
                        <a:t>2.23 Multiplication strategies for larger numbers and long multiplication</a:t>
                      </a:r>
                      <a:r>
                        <a:rPr lang="en-GB" sz="1200" dirty="0">
                          <a:hlinkClick r:id="rId14"/>
                        </a:rPr>
                        <a:t>2.24 Division: dividing by two-digit numbers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5"/>
                        </a:rPr>
                        <a:t>2.25 Using compensation to calculate</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sz="1200" dirty="0">
                        <a:solidFill>
                          <a:schemeClr val="tx1"/>
                        </a:solidFill>
                      </a:endParaRPr>
                    </a:p>
                  </a:txBody>
                  <a:tcPr/>
                </a:tc>
                <a:extLst>
                  <a:ext uri="{0D108BD9-81ED-4DB2-BD59-A6C34878D82A}">
                    <a16:rowId xmlns:a16="http://schemas.microsoft.com/office/drawing/2014/main" val="3650700813"/>
                  </a:ext>
                </a:extLst>
              </a:tr>
            </a:tbl>
          </a:graphicData>
        </a:graphic>
      </p:graphicFrame>
      <p:sp>
        <p:nvSpPr>
          <p:cNvPr id="2" name="Rectangle 1"/>
          <p:cNvSpPr/>
          <p:nvPr/>
        </p:nvSpPr>
        <p:spPr>
          <a:xfrm>
            <a:off x="5666015" y="236184"/>
            <a:ext cx="4953000" cy="646331"/>
          </a:xfrm>
          <a:prstGeom prst="rect">
            <a:avLst/>
          </a:prstGeom>
        </p:spPr>
        <p:txBody>
          <a:bodyPr>
            <a:spAutoFit/>
          </a:bodyPr>
          <a:lstStyle/>
          <a:p>
            <a:r>
              <a:rPr lang="en-GB" dirty="0">
                <a:hlinkClick r:id="rId16"/>
              </a:rPr>
              <a:t>https://www.ncetm.org.uk/classroom-resources/cp-year-6-curriculum-map/</a:t>
            </a:r>
            <a:endParaRPr lang="en-GB" dirty="0"/>
          </a:p>
        </p:txBody>
      </p:sp>
    </p:spTree>
    <p:extLst>
      <p:ext uri="{BB962C8B-B14F-4D97-AF65-F5344CB8AC3E}">
        <p14:creationId xmlns:p14="http://schemas.microsoft.com/office/powerpoint/2010/main" val="329979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865672890"/>
              </p:ext>
            </p:extLst>
          </p:nvPr>
        </p:nvGraphicFramePr>
        <p:xfrm>
          <a:off x="258148" y="882515"/>
          <a:ext cx="9237305" cy="4663440"/>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987583">
                  <a:extLst>
                    <a:ext uri="{9D8B030D-6E8A-4147-A177-3AD203B41FA5}">
                      <a16:colId xmlns:a16="http://schemas.microsoft.com/office/drawing/2014/main" val="3747977520"/>
                    </a:ext>
                  </a:extLst>
                </a:gridCol>
                <a:gridCol w="2540735">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b="0" dirty="0">
                          <a:solidFill>
                            <a:schemeClr val="tx1"/>
                          </a:solidFill>
                        </a:rPr>
                        <a:t>6</a:t>
                      </a:r>
                    </a:p>
                  </a:txBody>
                  <a:tcPr/>
                </a:tc>
                <a:tc>
                  <a:txBody>
                    <a:bodyPr/>
                    <a:lstStyle/>
                    <a:p>
                      <a:pPr algn="ctr"/>
                      <a:r>
                        <a:rPr lang="en-GB" sz="1100" b="0" dirty="0"/>
                        <a:t>≈2 WEEKS </a:t>
                      </a:r>
                    </a:p>
                    <a:p>
                      <a:pPr algn="ctr"/>
                      <a:r>
                        <a:rPr lang="en-GB" sz="1100" b="0" dirty="0">
                          <a:solidFill>
                            <a:schemeClr val="tx1"/>
                          </a:solidFill>
                        </a:rPr>
                        <a:t>31</a:t>
                      </a:r>
                      <a:r>
                        <a:rPr lang="en-GB" sz="1100" b="0" baseline="30000" dirty="0">
                          <a:solidFill>
                            <a:schemeClr val="tx1"/>
                          </a:solidFill>
                        </a:rPr>
                        <a:t>st</a:t>
                      </a:r>
                      <a:r>
                        <a:rPr lang="en-GB" sz="1100" b="0" dirty="0">
                          <a:solidFill>
                            <a:schemeClr val="tx1"/>
                          </a:solidFill>
                        </a:rPr>
                        <a:t> Jan- 11</a:t>
                      </a:r>
                      <a:r>
                        <a:rPr lang="en-GB" sz="1100" b="0" baseline="30000" dirty="0">
                          <a:solidFill>
                            <a:schemeClr val="tx1"/>
                          </a:solidFill>
                        </a:rPr>
                        <a:t>th</a:t>
                      </a:r>
                      <a:r>
                        <a:rPr lang="en-GB" sz="1100" b="0" dirty="0">
                          <a:solidFill>
                            <a:schemeClr val="tx1"/>
                          </a:solidFill>
                        </a:rPr>
                        <a:t> Feb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rgbClr val="0070C0"/>
                          </a:solidFill>
                          <a:latin typeface="+mn-lt"/>
                          <a:ea typeface="+mn-ea"/>
                          <a:cs typeface="+mn-cs"/>
                          <a:hlinkClick r:id="rId3">
                            <a:extLst>
                              <a:ext uri="{A12FA001-AC4F-418D-AE19-62706E023703}">
                                <ahyp:hlinkClr xmlns:ahyp="http://schemas.microsoft.com/office/drawing/2018/hyperlinkcolor" val="tx"/>
                              </a:ext>
                            </a:extLst>
                          </a:hlinkClick>
                        </a:rPr>
                        <a:t>Area, perimeter, position and direction</a:t>
                      </a:r>
                      <a:endParaRPr lang="en-GB" sz="1200" b="1" i="0" u="none" strike="noStrike" kern="1200" baseline="0" dirty="0">
                        <a:solidFill>
                          <a:srgbClr val="0070C0"/>
                        </a:solidFill>
                        <a:latin typeface="+mn-lt"/>
                        <a:ea typeface="+mn-ea"/>
                        <a:cs typeface="+mn-cs"/>
                      </a:endParaRPr>
                    </a:p>
                  </a:txBody>
                  <a:tcPr/>
                </a:tc>
                <a:tc>
                  <a:txBody>
                    <a:bodyPr/>
                    <a:lstStyle/>
                    <a:p>
                      <a:pPr marL="0" lvl="0" indent="0" algn="ctr">
                        <a:buFont typeface="Arial" panose="020B0604020202020204" pitchFamily="34" charset="0"/>
                        <a:buNone/>
                        <a:tabLst>
                          <a:tab pos="228600" algn="l"/>
                          <a:tab pos="457200" algn="l"/>
                        </a:tabLst>
                      </a:pPr>
                      <a:r>
                        <a:rPr lang="en-GB" sz="1200" dirty="0">
                          <a:solidFill>
                            <a:srgbClr val="0070C0"/>
                          </a:solidFill>
                          <a:latin typeface="Arial" panose="020B0604020202020204" pitchFamily="34" charset="0"/>
                          <a:ea typeface="Calibri" panose="020F0502020204030204" pitchFamily="34" charset="0"/>
                          <a:cs typeface="Arial" panose="020B0604020202020204" pitchFamily="34" charset="0"/>
                        </a:rPr>
                        <a:t>n/a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2.30 Multiplicative contexts: area and perimeter 2</a:t>
                      </a:r>
                      <a:endParaRPr lang="en-GB" sz="1200" dirty="0"/>
                    </a:p>
                  </a:txBody>
                  <a:tcPr/>
                </a:tc>
                <a:extLst>
                  <a:ext uri="{0D108BD9-81ED-4DB2-BD59-A6C34878D82A}">
                    <a16:rowId xmlns:a16="http://schemas.microsoft.com/office/drawing/2014/main" val="1390292336"/>
                  </a:ext>
                </a:extLst>
              </a:tr>
              <a:tr h="472130">
                <a:tc>
                  <a:txBody>
                    <a:bodyPr/>
                    <a:lstStyle/>
                    <a:p>
                      <a:pPr algn="ctr"/>
                      <a:r>
                        <a:rPr lang="en-GB" sz="1200" b="0" dirty="0">
                          <a:solidFill>
                            <a:schemeClr val="tx1"/>
                          </a:solidFill>
                        </a:rPr>
                        <a:t>7</a:t>
                      </a:r>
                    </a:p>
                  </a:txBody>
                  <a:tcPr/>
                </a:tc>
                <a:tc>
                  <a:txBody>
                    <a:bodyPr/>
                    <a:lstStyle/>
                    <a:p>
                      <a:pPr algn="ctr"/>
                      <a:r>
                        <a:rPr lang="en-GB" sz="1100" b="0" dirty="0"/>
                        <a:t>≈6 WEEKS </a:t>
                      </a:r>
                    </a:p>
                    <a:p>
                      <a:pPr algn="ctr"/>
                      <a:r>
                        <a:rPr lang="en-GB" sz="1100" b="0" dirty="0">
                          <a:solidFill>
                            <a:schemeClr val="tx1"/>
                          </a:solidFill>
                        </a:rPr>
                        <a:t>21</a:t>
                      </a:r>
                      <a:r>
                        <a:rPr lang="en-GB" sz="1100" b="0" baseline="30000" dirty="0">
                          <a:solidFill>
                            <a:schemeClr val="tx1"/>
                          </a:solidFill>
                        </a:rPr>
                        <a:t>st</a:t>
                      </a:r>
                      <a:r>
                        <a:rPr lang="en-GB" sz="1100" b="0" dirty="0">
                          <a:solidFill>
                            <a:schemeClr val="tx1"/>
                          </a:solidFill>
                        </a:rPr>
                        <a:t> Feb- April 1st</a:t>
                      </a:r>
                    </a:p>
                  </a:txBody>
                  <a:tcPr/>
                </a:tc>
                <a:tc>
                  <a:txBody>
                    <a:bodyPr/>
                    <a:lstStyle/>
                    <a:p>
                      <a:r>
                        <a:rPr lang="en-GB" sz="1200" b="1" i="0" u="none" strike="noStrike" kern="1200" baseline="0" dirty="0">
                          <a:solidFill>
                            <a:srgbClr val="0070C0"/>
                          </a:solidFill>
                          <a:latin typeface="+mn-lt"/>
                          <a:ea typeface="+mn-ea"/>
                          <a:cs typeface="+mn-cs"/>
                          <a:hlinkClick r:id="rId5">
                            <a:extLst>
                              <a:ext uri="{A12FA001-AC4F-418D-AE19-62706E023703}">
                                <ahyp:hlinkClr xmlns:ahyp="http://schemas.microsoft.com/office/drawing/2018/hyperlinkcolor" val="tx"/>
                              </a:ext>
                            </a:extLst>
                          </a:hlinkClick>
                        </a:rPr>
                        <a:t>Fractions and percentages</a:t>
                      </a:r>
                      <a:endParaRPr lang="en-GB" sz="1200" b="1" i="0" u="none" strike="noStrike" kern="1200" baseline="0" dirty="0">
                        <a:solidFill>
                          <a:srgbClr val="0070C0"/>
                        </a:solidFill>
                        <a:latin typeface="+mn-lt"/>
                        <a:ea typeface="+mn-ea"/>
                        <a:cs typeface="+mn-cs"/>
                      </a:endParaRPr>
                    </a:p>
                  </a:txBody>
                  <a:tcPr/>
                </a:tc>
                <a:tc>
                  <a:txBody>
                    <a:bodyPr/>
                    <a:lstStyle/>
                    <a:p>
                      <a:pPr algn="ctr"/>
                      <a:r>
                        <a:rPr lang="en-GB" sz="1200" dirty="0">
                          <a:solidFill>
                            <a:srgbClr val="0070C0"/>
                          </a:solidFill>
                        </a:rPr>
                        <a:t>6F 1</a:t>
                      </a:r>
                    </a:p>
                    <a:p>
                      <a:pPr algn="ctr"/>
                      <a:r>
                        <a:rPr lang="en-GB" sz="1200" dirty="0">
                          <a:solidFill>
                            <a:srgbClr val="0070C0"/>
                          </a:solidFill>
                        </a:rPr>
                        <a:t>6F 2</a:t>
                      </a:r>
                    </a:p>
                    <a:p>
                      <a:pPr algn="ctr"/>
                      <a:r>
                        <a:rPr lang="en-GB" sz="1200" dirty="0">
                          <a:solidFill>
                            <a:srgbClr val="0070C0"/>
                          </a:solidFill>
                        </a:rPr>
                        <a:t>6F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6"/>
                        </a:rPr>
                        <a:t>3.7 Finding equivalent fractions and simplifying fractions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3.8 Common denomination: more adding and subtracting </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8"/>
                        </a:rPr>
                        <a:t>3.9 Multiplying fractions and dividing fractions by a whole number</a:t>
                      </a:r>
                      <a:r>
                        <a:rPr lang="en-GB" sz="120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9"/>
                        </a:rPr>
                        <a:t>3.10 Linking fractions, decimals and percentages </a:t>
                      </a:r>
                      <a:endParaRPr lang="en-GB" sz="1200" dirty="0"/>
                    </a:p>
                  </a:txBody>
                  <a:tcPr/>
                </a:tc>
                <a:extLst>
                  <a:ext uri="{0D108BD9-81ED-4DB2-BD59-A6C34878D82A}">
                    <a16:rowId xmlns:a16="http://schemas.microsoft.com/office/drawing/2014/main" val="3288500494"/>
                  </a:ext>
                </a:extLst>
              </a:tr>
              <a:tr h="662474">
                <a:tc>
                  <a:txBody>
                    <a:bodyPr/>
                    <a:lstStyle/>
                    <a:p>
                      <a:pPr algn="ctr"/>
                      <a:r>
                        <a:rPr lang="en-GB" sz="1200" b="0" dirty="0">
                          <a:solidFill>
                            <a:schemeClr val="tx1"/>
                          </a:solidFill>
                        </a:rPr>
                        <a:t>8</a:t>
                      </a:r>
                    </a:p>
                  </a:txBody>
                  <a:tcPr/>
                </a:tc>
                <a:tc>
                  <a:txBody>
                    <a:bodyPr/>
                    <a:lstStyle/>
                    <a:p>
                      <a:pPr algn="ctr"/>
                      <a:r>
                        <a:rPr lang="en-GB" sz="1100" b="0" dirty="0"/>
                        <a:t>≈1 WEEK</a:t>
                      </a:r>
                    </a:p>
                    <a:p>
                      <a:pPr algn="ctr"/>
                      <a:r>
                        <a:rPr lang="en-GB" sz="1100" b="0" dirty="0">
                          <a:solidFill>
                            <a:schemeClr val="tx1"/>
                          </a:solidFill>
                        </a:rPr>
                        <a:t>April 4</a:t>
                      </a:r>
                      <a:r>
                        <a:rPr lang="en-GB" sz="1100" b="0" baseline="30000" dirty="0">
                          <a:solidFill>
                            <a:schemeClr val="tx1"/>
                          </a:solidFill>
                        </a:rPr>
                        <a:t>th</a:t>
                      </a:r>
                      <a:r>
                        <a:rPr lang="en-GB" sz="1100" b="0" dirty="0">
                          <a:solidFill>
                            <a:schemeClr val="tx1"/>
                          </a:solidFill>
                        </a:rPr>
                        <a:t>- April 8th</a:t>
                      </a:r>
                    </a:p>
                  </a:txBody>
                  <a:tcPr/>
                </a:tc>
                <a:tc>
                  <a:txBody>
                    <a:bodyPr/>
                    <a:lstStyle/>
                    <a:p>
                      <a:r>
                        <a:rPr lang="en-GB" sz="1200" b="1" baseline="0" dirty="0">
                          <a:solidFill>
                            <a:srgbClr val="0070C0"/>
                          </a:solidFill>
                          <a:hlinkClick r:id="rId10">
                            <a:extLst>
                              <a:ext uri="{A12FA001-AC4F-418D-AE19-62706E023703}">
                                <ahyp:hlinkClr xmlns:ahyp="http://schemas.microsoft.com/office/drawing/2018/hyperlinkcolor" val="tx"/>
                              </a:ext>
                            </a:extLst>
                          </a:hlinkClick>
                        </a:rPr>
                        <a:t>Statistics</a:t>
                      </a:r>
                      <a:endParaRPr lang="en-GB" sz="1200" b="1" baseline="0" dirty="0">
                        <a:solidFill>
                          <a:srgbClr val="0070C0"/>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aseline="0" dirty="0">
                          <a:solidFill>
                            <a:srgbClr val="0070C0"/>
                          </a:solidFill>
                          <a:hlinkClick r:id="rId10">
                            <a:extLst>
                              <a:ext uri="{A12FA001-AC4F-418D-AE19-62706E023703}">
                                <ahyp:hlinkClr xmlns:ahyp="http://schemas.microsoft.com/office/drawing/2018/hyperlinkcolor" val="tx"/>
                              </a:ext>
                            </a:extLst>
                          </a:hlinkClick>
                        </a:rPr>
                        <a:t>https://www.ncetm.org.uk/classroom-resources/cp-year-6-unit-8-statistics/</a:t>
                      </a:r>
                      <a:endParaRPr lang="en-GB" sz="1000" baseline="0" dirty="0">
                        <a:solidFill>
                          <a:srgbClr val="0070C0"/>
                        </a:solidFill>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000" baseline="0" dirty="0">
                        <a:solidFill>
                          <a:srgbClr val="0070C0"/>
                        </a:solidFill>
                      </a:endParaRPr>
                    </a:p>
                  </a:txBody>
                  <a:tcPr/>
                </a:tc>
                <a:tc hMerge="1">
                  <a:txBody>
                    <a:bodyPr/>
                    <a:lstStyle/>
                    <a:p>
                      <a:endParaRPr lang="en-GB" sz="1200" dirty="0">
                        <a:solidFill>
                          <a:schemeClr val="tx1"/>
                        </a:solidFill>
                      </a:endParaRPr>
                    </a:p>
                  </a:txBody>
                  <a:tcPr/>
                </a:tc>
                <a:extLst>
                  <a:ext uri="{0D108BD9-81ED-4DB2-BD59-A6C34878D82A}">
                    <a16:rowId xmlns:a16="http://schemas.microsoft.com/office/drawing/2014/main" val="901216978"/>
                  </a:ext>
                </a:extLst>
              </a:tr>
              <a:tr h="421861">
                <a:tc>
                  <a:txBody>
                    <a:bodyPr/>
                    <a:lstStyle/>
                    <a:p>
                      <a:pPr algn="ctr"/>
                      <a:r>
                        <a:rPr lang="en-GB" sz="1200" b="0" dirty="0">
                          <a:solidFill>
                            <a:schemeClr val="tx1"/>
                          </a:solidFill>
                        </a:rPr>
                        <a:t>9</a:t>
                      </a:r>
                    </a:p>
                  </a:txBody>
                  <a:tcPr/>
                </a:tc>
                <a:tc>
                  <a:txBody>
                    <a:bodyPr/>
                    <a:lstStyle/>
                    <a:p>
                      <a:pPr algn="ctr"/>
                      <a:r>
                        <a:rPr lang="en-GB" sz="1100" b="0" dirty="0"/>
                        <a:t>≈2 WEEKS  25</a:t>
                      </a:r>
                      <a:r>
                        <a:rPr lang="en-GB" sz="1100" b="0" baseline="30000" dirty="0"/>
                        <a:t>th</a:t>
                      </a:r>
                      <a:r>
                        <a:rPr lang="en-GB" sz="1100" b="0" dirty="0"/>
                        <a:t> April- 6</a:t>
                      </a:r>
                      <a:r>
                        <a:rPr lang="en-GB" sz="1100" b="0" baseline="30000" dirty="0"/>
                        <a:t>th</a:t>
                      </a:r>
                      <a:r>
                        <a:rPr lang="en-GB" sz="1100" b="0" dirty="0"/>
                        <a:t> May</a:t>
                      </a:r>
                      <a:endParaRPr lang="en-GB" sz="1100" b="0" dirty="0">
                        <a:solidFill>
                          <a:schemeClr val="tx1"/>
                        </a:solidFill>
                      </a:endParaRPr>
                    </a:p>
                  </a:txBody>
                  <a:tcPr/>
                </a:tc>
                <a:tc>
                  <a:txBody>
                    <a:bodyPr/>
                    <a:lstStyle/>
                    <a:p>
                      <a:r>
                        <a:rPr lang="en-GB" sz="1200" b="1" dirty="0">
                          <a:solidFill>
                            <a:srgbClr val="0070C0"/>
                          </a:solidFill>
                          <a:hlinkClick r:id="rId11">
                            <a:extLst>
                              <a:ext uri="{A12FA001-AC4F-418D-AE19-62706E023703}">
                                <ahyp:hlinkClr xmlns:ahyp="http://schemas.microsoft.com/office/drawing/2018/hyperlinkcolor" val="tx"/>
                              </a:ext>
                            </a:extLst>
                          </a:hlinkClick>
                        </a:rPr>
                        <a:t>Ratio and Proportion</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6AS/ MD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2"/>
                        </a:rPr>
                        <a:t>2.27 Scale factors, ratio and proportional reasoning</a:t>
                      </a:r>
                      <a:r>
                        <a:rPr lang="en-GB" sz="1200" dirty="0"/>
                        <a:t> </a:t>
                      </a:r>
                    </a:p>
                    <a:p>
                      <a:endParaRPr lang="en-GB" sz="1200" dirty="0">
                        <a:solidFill>
                          <a:schemeClr val="tx1"/>
                        </a:solidFill>
                      </a:endParaRPr>
                    </a:p>
                  </a:txBody>
                  <a:tcPr/>
                </a:tc>
                <a:extLst>
                  <a:ext uri="{0D108BD9-81ED-4DB2-BD59-A6C34878D82A}">
                    <a16:rowId xmlns:a16="http://schemas.microsoft.com/office/drawing/2014/main" val="2238389183"/>
                  </a:ext>
                </a:extLst>
              </a:tr>
              <a:tr h="0">
                <a:tc gridSpan="5">
                  <a:txBody>
                    <a:bodyPr/>
                    <a:lstStyle/>
                    <a:p>
                      <a:pPr algn="ctr"/>
                      <a:r>
                        <a:rPr lang="en-GB" sz="1200" b="0" dirty="0">
                          <a:solidFill>
                            <a:schemeClr val="tx1"/>
                          </a:solidFill>
                        </a:rPr>
                        <a:t>SATS</a:t>
                      </a:r>
                    </a:p>
                  </a:txBody>
                  <a:tcPr/>
                </a:tc>
                <a:tc hMerge="1">
                  <a:txBody>
                    <a:bodyPr/>
                    <a:lstStyle/>
                    <a:p>
                      <a:pPr algn="ctr"/>
                      <a:endParaRPr lang="en-GB" sz="1100" b="1" dirty="0">
                        <a:solidFill>
                          <a:schemeClr val="tx1"/>
                        </a:solidFill>
                      </a:endParaRPr>
                    </a:p>
                  </a:txBody>
                  <a:tcPr/>
                </a:tc>
                <a:tc hMerge="1">
                  <a:txBody>
                    <a:bodyPr/>
                    <a:lstStyle/>
                    <a:p>
                      <a:endParaRPr lang="en-GB" sz="1200" b="1" dirty="0">
                        <a:solidFill>
                          <a:srgbClr val="0070C0"/>
                        </a:solidFill>
                      </a:endParaRPr>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200" dirty="0">
                        <a:solidFill>
                          <a:schemeClr val="tx1"/>
                        </a:solidFill>
                      </a:endParaRPr>
                    </a:p>
                  </a:txBody>
                  <a:tcPr/>
                </a:tc>
                <a:tc hMerge="1">
                  <a:txBody>
                    <a:bodyPr/>
                    <a:lstStyle/>
                    <a:p>
                      <a:endParaRPr lang="en-GB" sz="1200" dirty="0">
                        <a:solidFill>
                          <a:schemeClr val="tx1"/>
                        </a:solidFill>
                      </a:endParaRPr>
                    </a:p>
                  </a:txBody>
                  <a:tcPr/>
                </a:tc>
                <a:extLst>
                  <a:ext uri="{0D108BD9-81ED-4DB2-BD59-A6C34878D82A}">
                    <a16:rowId xmlns:a16="http://schemas.microsoft.com/office/drawing/2014/main" val="61355884"/>
                  </a:ext>
                </a:extLst>
              </a:tr>
            </a:tbl>
          </a:graphicData>
        </a:graphic>
      </p:graphicFrame>
      <p:sp>
        <p:nvSpPr>
          <p:cNvPr id="2" name="Rectangle 1"/>
          <p:cNvSpPr/>
          <p:nvPr/>
        </p:nvSpPr>
        <p:spPr>
          <a:xfrm>
            <a:off x="5666015" y="236184"/>
            <a:ext cx="4953000" cy="646331"/>
          </a:xfrm>
          <a:prstGeom prst="rect">
            <a:avLst/>
          </a:prstGeom>
        </p:spPr>
        <p:txBody>
          <a:bodyPr>
            <a:spAutoFit/>
          </a:bodyPr>
          <a:lstStyle/>
          <a:p>
            <a:r>
              <a:rPr lang="en-GB" dirty="0">
                <a:hlinkClick r:id="rId13"/>
              </a:rPr>
              <a:t>https://www.ncetm.org.uk/classroom-resources/cp-year-6-curriculum-map/</a:t>
            </a:r>
            <a:endParaRPr lang="en-GB" dirty="0"/>
          </a:p>
        </p:txBody>
      </p:sp>
      <p:sp>
        <p:nvSpPr>
          <p:cNvPr id="3" name="TextBox 2">
            <a:extLst>
              <a:ext uri="{FF2B5EF4-FFF2-40B4-BE49-F238E27FC236}">
                <a16:creationId xmlns:a16="http://schemas.microsoft.com/office/drawing/2014/main" id="{C0B4AB74-C318-447A-B5D8-E72DD544150F}"/>
              </a:ext>
            </a:extLst>
          </p:cNvPr>
          <p:cNvSpPr txBox="1"/>
          <p:nvPr/>
        </p:nvSpPr>
        <p:spPr>
          <a:xfrm>
            <a:off x="621437" y="5752730"/>
            <a:ext cx="1713390" cy="369332"/>
          </a:xfrm>
          <a:prstGeom prst="rect">
            <a:avLst/>
          </a:prstGeom>
          <a:noFill/>
        </p:spPr>
        <p:txBody>
          <a:bodyPr wrap="square" rtlCol="0">
            <a:spAutoFit/>
          </a:bodyPr>
          <a:lstStyle/>
          <a:p>
            <a:r>
              <a:rPr lang="en-GB" dirty="0"/>
              <a:t>continued</a:t>
            </a:r>
          </a:p>
        </p:txBody>
      </p:sp>
    </p:spTree>
    <p:extLst>
      <p:ext uri="{BB962C8B-B14F-4D97-AF65-F5344CB8AC3E}">
        <p14:creationId xmlns:p14="http://schemas.microsoft.com/office/powerpoint/2010/main" val="1133990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3F0B72C-878F-453E-8107-715B3E10C94C}"/>
              </a:ext>
            </a:extLst>
          </p:cNvPr>
          <p:cNvGraphicFramePr>
            <a:graphicFrameLocks noGrp="1"/>
          </p:cNvGraphicFramePr>
          <p:nvPr>
            <p:extLst>
              <p:ext uri="{D42A27DB-BD31-4B8C-83A1-F6EECF244321}">
                <p14:modId xmlns:p14="http://schemas.microsoft.com/office/powerpoint/2010/main" val="3133877834"/>
              </p:ext>
            </p:extLst>
          </p:nvPr>
        </p:nvGraphicFramePr>
        <p:xfrm>
          <a:off x="68479" y="1878891"/>
          <a:ext cx="9237305" cy="3402450"/>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259229046"/>
                    </a:ext>
                  </a:extLst>
                </a:gridCol>
                <a:gridCol w="1158286">
                  <a:extLst>
                    <a:ext uri="{9D8B030D-6E8A-4147-A177-3AD203B41FA5}">
                      <a16:colId xmlns:a16="http://schemas.microsoft.com/office/drawing/2014/main" val="208518399"/>
                    </a:ext>
                  </a:extLst>
                </a:gridCol>
                <a:gridCol w="4015112">
                  <a:extLst>
                    <a:ext uri="{9D8B030D-6E8A-4147-A177-3AD203B41FA5}">
                      <a16:colId xmlns:a16="http://schemas.microsoft.com/office/drawing/2014/main" val="3544029701"/>
                    </a:ext>
                  </a:extLst>
                </a:gridCol>
                <a:gridCol w="987583">
                  <a:extLst>
                    <a:ext uri="{9D8B030D-6E8A-4147-A177-3AD203B41FA5}">
                      <a16:colId xmlns:a16="http://schemas.microsoft.com/office/drawing/2014/main" val="2822850434"/>
                    </a:ext>
                  </a:extLst>
                </a:gridCol>
                <a:gridCol w="2540735">
                  <a:extLst>
                    <a:ext uri="{9D8B030D-6E8A-4147-A177-3AD203B41FA5}">
                      <a16:colId xmlns:a16="http://schemas.microsoft.com/office/drawing/2014/main" val="2734603997"/>
                    </a:ext>
                  </a:extLst>
                </a:gridCol>
              </a:tblGrid>
              <a:tr h="555953">
                <a:tc>
                  <a:txBody>
                    <a:bodyPr/>
                    <a:lstStyle/>
                    <a:p>
                      <a:pPr algn="ctr"/>
                      <a:r>
                        <a:rPr lang="en-GB" sz="1200" b="0" dirty="0">
                          <a:solidFill>
                            <a:schemeClr val="tx1"/>
                          </a:solidFill>
                        </a:rPr>
                        <a:t>10</a:t>
                      </a:r>
                    </a:p>
                  </a:txBody>
                  <a:tcPr>
                    <a:solidFill>
                      <a:schemeClr val="accent1">
                        <a:lumMod val="40000"/>
                        <a:lumOff val="60000"/>
                      </a:schemeClr>
                    </a:solidFill>
                  </a:tcPr>
                </a:tc>
                <a:tc>
                  <a:txBody>
                    <a:bodyPr/>
                    <a:lstStyle/>
                    <a:p>
                      <a:pPr algn="ctr"/>
                      <a:r>
                        <a:rPr lang="en-GB" sz="1100" b="0" dirty="0">
                          <a:solidFill>
                            <a:srgbClr val="0070C0"/>
                          </a:solidFill>
                        </a:rPr>
                        <a:t>≈1  WEEK 16</a:t>
                      </a:r>
                      <a:r>
                        <a:rPr lang="en-GB" sz="1100" b="0" baseline="30000" dirty="0">
                          <a:solidFill>
                            <a:srgbClr val="0070C0"/>
                          </a:solidFill>
                        </a:rPr>
                        <a:t>th</a:t>
                      </a:r>
                      <a:r>
                        <a:rPr lang="en-GB" sz="1100" b="0" dirty="0">
                          <a:solidFill>
                            <a:srgbClr val="0070C0"/>
                          </a:solidFill>
                        </a:rPr>
                        <a:t> May- 20</a:t>
                      </a:r>
                      <a:r>
                        <a:rPr lang="en-GB" sz="1100" b="0" baseline="30000" dirty="0">
                          <a:solidFill>
                            <a:srgbClr val="0070C0"/>
                          </a:solidFill>
                        </a:rPr>
                        <a:t>th</a:t>
                      </a:r>
                      <a:r>
                        <a:rPr lang="en-GB" sz="1100" b="0" dirty="0">
                          <a:solidFill>
                            <a:srgbClr val="0070C0"/>
                          </a:solidFill>
                        </a:rPr>
                        <a:t> May</a:t>
                      </a:r>
                    </a:p>
                  </a:txBody>
                  <a:tcPr>
                    <a:solidFill>
                      <a:schemeClr val="accent1">
                        <a:lumMod val="40000"/>
                        <a:lumOff val="60000"/>
                      </a:schemeClr>
                    </a:solidFill>
                  </a:tcPr>
                </a:tc>
                <a:tc>
                  <a:txBody>
                    <a:bodyPr/>
                    <a:lstStyle/>
                    <a:p>
                      <a:r>
                        <a:rPr lang="en-GB" sz="1200" b="1" dirty="0">
                          <a:solidFill>
                            <a:srgbClr val="0070C0"/>
                          </a:solidFill>
                          <a:hlinkClick r:id="rId2">
                            <a:extLst>
                              <a:ext uri="{A12FA001-AC4F-418D-AE19-62706E023703}">
                                <ahyp:hlinkClr xmlns:ahyp="http://schemas.microsoft.com/office/drawing/2018/hyperlinkcolor" val="tx"/>
                              </a:ext>
                            </a:extLst>
                          </a:hlinkClick>
                        </a:rPr>
                        <a:t>Calculating using knowledge of structure</a:t>
                      </a:r>
                      <a:endParaRPr lang="en-GB" sz="1200" b="1" dirty="0">
                        <a:solidFill>
                          <a:srgbClr val="0070C0"/>
                        </a:solidFill>
                      </a:endParaRPr>
                    </a:p>
                  </a:txBody>
                  <a:tcPr>
                    <a:solidFill>
                      <a:schemeClr val="accent1">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rgbClr val="0070C0"/>
                          </a:solidFill>
                        </a:rPr>
                        <a:t>6AS/MD-2</a:t>
                      </a:r>
                    </a:p>
                  </a:txBody>
                  <a:tcPr>
                    <a:solidFill>
                      <a:schemeClr val="accent1">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3"/>
                        </a:rPr>
                        <a:t>1.29 Using equivalence and the compensation property to calculate </a:t>
                      </a:r>
                      <a:endParaRPr lang="en-GB" sz="1200" dirty="0"/>
                    </a:p>
                    <a:p>
                      <a:endParaRPr lang="en-GB" sz="1200" dirty="0">
                        <a:solidFill>
                          <a:schemeClr val="tx1"/>
                        </a:solidFill>
                      </a:endParaRPr>
                    </a:p>
                  </a:txBody>
                  <a:tcPr>
                    <a:solidFill>
                      <a:schemeClr val="accent1">
                        <a:lumMod val="40000"/>
                        <a:lumOff val="60000"/>
                      </a:schemeClr>
                    </a:solidFill>
                  </a:tcPr>
                </a:tc>
                <a:extLst>
                  <a:ext uri="{0D108BD9-81ED-4DB2-BD59-A6C34878D82A}">
                    <a16:rowId xmlns:a16="http://schemas.microsoft.com/office/drawing/2014/main" val="1595688651"/>
                  </a:ext>
                </a:extLst>
              </a:tr>
              <a:tr h="577049">
                <a:tc>
                  <a:txBody>
                    <a:bodyPr/>
                    <a:lstStyle/>
                    <a:p>
                      <a:pPr algn="ctr"/>
                      <a:r>
                        <a:rPr lang="en-GB" sz="1200" b="0" dirty="0">
                          <a:solidFill>
                            <a:schemeClr val="tx1"/>
                          </a:solidFill>
                        </a:rPr>
                        <a:t>11</a:t>
                      </a:r>
                    </a:p>
                  </a:txBody>
                  <a:tcPr/>
                </a:tc>
                <a:tc>
                  <a:txBody>
                    <a:bodyPr/>
                    <a:lstStyle/>
                    <a:p>
                      <a:pPr algn="ctr"/>
                      <a:r>
                        <a:rPr lang="en-GB" sz="1100" b="0" dirty="0"/>
                        <a:t>≈2 WEEKS  23</a:t>
                      </a:r>
                      <a:r>
                        <a:rPr lang="en-GB" sz="1100" b="0" baseline="30000" dirty="0"/>
                        <a:t>rd</a:t>
                      </a:r>
                      <a:r>
                        <a:rPr lang="en-GB" sz="1100" b="0" dirty="0"/>
                        <a:t> May- 10</a:t>
                      </a:r>
                      <a:r>
                        <a:rPr lang="en-GB" sz="1100" b="0" baseline="30000" dirty="0"/>
                        <a:t>th</a:t>
                      </a:r>
                      <a:r>
                        <a:rPr lang="en-GB" sz="1100" b="0" dirty="0"/>
                        <a:t> June</a:t>
                      </a:r>
                    </a:p>
                    <a:p>
                      <a:pPr algn="ctr"/>
                      <a:endParaRPr lang="en-GB" sz="1100" b="0" dirty="0">
                        <a:solidFill>
                          <a:schemeClr val="tx1"/>
                        </a:solidFill>
                      </a:endParaRPr>
                    </a:p>
                  </a:txBody>
                  <a:tcPr/>
                </a:tc>
                <a:tc>
                  <a:txBody>
                    <a:bodyPr/>
                    <a:lstStyle/>
                    <a:p>
                      <a:r>
                        <a:rPr lang="en-GB" sz="1200" b="1" dirty="0">
                          <a:solidFill>
                            <a:srgbClr val="0070C0"/>
                          </a:solidFill>
                          <a:hlinkClick r:id="rId4">
                            <a:extLst>
                              <a:ext uri="{A12FA001-AC4F-418D-AE19-62706E023703}">
                                <ahyp:hlinkClr xmlns:ahyp="http://schemas.microsoft.com/office/drawing/2018/hyperlinkcolor" val="tx"/>
                              </a:ext>
                            </a:extLst>
                          </a:hlinkClick>
                        </a:rPr>
                        <a:t>Solving problems with two unknowns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rgbClr val="0070C0"/>
                          </a:solidFill>
                        </a:rPr>
                        <a:t>6AS/MD-4</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2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5"/>
                        </a:rPr>
                        <a:t>1.31 Problems with two unknowns</a:t>
                      </a:r>
                      <a:endParaRPr lang="en-GB" sz="1200" dirty="0"/>
                    </a:p>
                    <a:p>
                      <a:endParaRPr lang="en-GB" sz="1200" dirty="0">
                        <a:solidFill>
                          <a:schemeClr val="tx1"/>
                        </a:solidFill>
                      </a:endParaRPr>
                    </a:p>
                  </a:txBody>
                  <a:tcPr/>
                </a:tc>
                <a:extLst>
                  <a:ext uri="{0D108BD9-81ED-4DB2-BD59-A6C34878D82A}">
                    <a16:rowId xmlns:a16="http://schemas.microsoft.com/office/drawing/2014/main" val="3225436808"/>
                  </a:ext>
                </a:extLst>
              </a:tr>
              <a:tr h="470516">
                <a:tc>
                  <a:txBody>
                    <a:bodyPr/>
                    <a:lstStyle/>
                    <a:p>
                      <a:pPr algn="ctr"/>
                      <a:r>
                        <a:rPr lang="en-GB" sz="1200" b="0" dirty="0">
                          <a:solidFill>
                            <a:schemeClr val="tx1"/>
                          </a:solidFill>
                        </a:rPr>
                        <a:t>12</a:t>
                      </a:r>
                    </a:p>
                  </a:txBody>
                  <a:tcPr/>
                </a:tc>
                <a:tc>
                  <a:txBody>
                    <a:bodyPr/>
                    <a:lstStyle/>
                    <a:p>
                      <a:pPr algn="ctr"/>
                      <a:r>
                        <a:rPr lang="en-GB" sz="1100" b="0" dirty="0"/>
                        <a:t>≈1 WEEK 13</a:t>
                      </a:r>
                      <a:r>
                        <a:rPr lang="en-GB" sz="1100" b="0" baseline="30000" dirty="0"/>
                        <a:t>th</a:t>
                      </a:r>
                      <a:r>
                        <a:rPr lang="en-GB" sz="1100" b="0" dirty="0"/>
                        <a:t> June- 17</a:t>
                      </a:r>
                      <a:r>
                        <a:rPr lang="en-GB" sz="1100" b="0" baseline="30000" dirty="0"/>
                        <a:t>th</a:t>
                      </a:r>
                      <a:r>
                        <a:rPr lang="en-GB" sz="1100" b="0" dirty="0"/>
                        <a:t> June</a:t>
                      </a:r>
                      <a:endParaRPr lang="en-GB" sz="1100" b="0" dirty="0">
                        <a:solidFill>
                          <a:schemeClr val="tx1"/>
                        </a:solidFill>
                      </a:endParaRPr>
                    </a:p>
                  </a:txBody>
                  <a:tcPr/>
                </a:tc>
                <a:tc>
                  <a:txBody>
                    <a:bodyPr/>
                    <a:lstStyle/>
                    <a:p>
                      <a:r>
                        <a:rPr lang="en-GB" sz="1200" b="1" dirty="0">
                          <a:solidFill>
                            <a:srgbClr val="0070C0"/>
                          </a:solidFill>
                          <a:hlinkClick r:id="rId6">
                            <a:extLst>
                              <a:ext uri="{A12FA001-AC4F-418D-AE19-62706E023703}">
                                <ahyp:hlinkClr xmlns:ahyp="http://schemas.microsoft.com/office/drawing/2018/hyperlinkcolor" val="tx"/>
                              </a:ext>
                            </a:extLst>
                          </a:hlinkClick>
                        </a:rPr>
                        <a:t>Order of operations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rgbClr val="0070C0"/>
                          </a:solidFill>
                        </a:rPr>
                        <a:t>n/a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2.22 Combining multiplication with addition and subtraction</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8"/>
                        </a:rPr>
                        <a:t>2.28 Combining division with addition and subtraction </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sz="1200" dirty="0">
                        <a:solidFill>
                          <a:schemeClr val="tx1"/>
                        </a:solidFill>
                      </a:endParaRPr>
                    </a:p>
                  </a:txBody>
                  <a:tcPr/>
                </a:tc>
                <a:extLst>
                  <a:ext uri="{0D108BD9-81ED-4DB2-BD59-A6C34878D82A}">
                    <a16:rowId xmlns:a16="http://schemas.microsoft.com/office/drawing/2014/main" val="3421353379"/>
                  </a:ext>
                </a:extLst>
              </a:tr>
              <a:tr h="979290">
                <a:tc>
                  <a:txBody>
                    <a:bodyPr/>
                    <a:lstStyle/>
                    <a:p>
                      <a:pPr algn="ctr"/>
                      <a:r>
                        <a:rPr lang="en-GB" sz="1200" b="0" dirty="0">
                          <a:solidFill>
                            <a:schemeClr val="tx1"/>
                          </a:solidFill>
                        </a:rPr>
                        <a:t>13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t>≈1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20</a:t>
                      </a:r>
                      <a:r>
                        <a:rPr lang="en-GB" sz="1100" b="0" baseline="30000" dirty="0">
                          <a:solidFill>
                            <a:schemeClr val="tx1"/>
                          </a:solidFill>
                        </a:rPr>
                        <a:t>th</a:t>
                      </a:r>
                      <a:r>
                        <a:rPr lang="en-GB" sz="1100" b="0" dirty="0">
                          <a:solidFill>
                            <a:schemeClr val="tx1"/>
                          </a:solidFill>
                        </a:rPr>
                        <a:t> June- 24</a:t>
                      </a:r>
                      <a:r>
                        <a:rPr lang="en-GB" sz="1100" b="0" baseline="30000" dirty="0">
                          <a:solidFill>
                            <a:schemeClr val="tx1"/>
                          </a:solidFill>
                        </a:rPr>
                        <a:t>th</a:t>
                      </a:r>
                      <a:r>
                        <a:rPr lang="en-GB" sz="1100" b="0" dirty="0">
                          <a:solidFill>
                            <a:schemeClr val="tx1"/>
                          </a:solidFill>
                        </a:rPr>
                        <a:t> June</a:t>
                      </a:r>
                    </a:p>
                    <a:p>
                      <a:pPr algn="ctr"/>
                      <a:endParaRPr lang="en-GB" sz="1100" b="0" dirty="0">
                        <a:solidFill>
                          <a:schemeClr val="tx1"/>
                        </a:solidFill>
                      </a:endParaRPr>
                    </a:p>
                  </a:txBody>
                  <a:tcPr/>
                </a:tc>
                <a:tc>
                  <a:txBody>
                    <a:bodyPr/>
                    <a:lstStyle/>
                    <a:p>
                      <a:r>
                        <a:rPr lang="en-GB" sz="1200" b="1" dirty="0">
                          <a:solidFill>
                            <a:srgbClr val="0070C0"/>
                          </a:solidFill>
                          <a:hlinkClick r:id="rId9">
                            <a:extLst>
                              <a:ext uri="{A12FA001-AC4F-418D-AE19-62706E023703}">
                                <ahyp:hlinkClr xmlns:ahyp="http://schemas.microsoft.com/office/drawing/2018/hyperlinkcolor" val="tx"/>
                              </a:ext>
                            </a:extLst>
                          </a:hlinkClick>
                        </a:rPr>
                        <a:t>Mean average</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rgbClr val="0070C0"/>
                          </a:solidFill>
                        </a:rPr>
                        <a:t>n/a</a:t>
                      </a:r>
                    </a:p>
                  </a:txBody>
                  <a:tcPr/>
                </a:tc>
                <a:tc>
                  <a:txBody>
                    <a:bodyPr/>
                    <a:lstStyle/>
                    <a:p>
                      <a:r>
                        <a:rPr lang="en-GB" sz="1200" dirty="0">
                          <a:hlinkClick r:id="rId10"/>
                        </a:rPr>
                        <a:t>2.26 Mean average and equal share</a:t>
                      </a:r>
                      <a:endParaRPr lang="en-GB" sz="1200" dirty="0">
                        <a:solidFill>
                          <a:schemeClr val="tx1"/>
                        </a:solidFill>
                      </a:endParaRPr>
                    </a:p>
                  </a:txBody>
                  <a:tcPr/>
                </a:tc>
                <a:extLst>
                  <a:ext uri="{0D108BD9-81ED-4DB2-BD59-A6C34878D82A}">
                    <a16:rowId xmlns:a16="http://schemas.microsoft.com/office/drawing/2014/main" val="4125346609"/>
                  </a:ext>
                </a:extLst>
              </a:tr>
            </a:tbl>
          </a:graphicData>
        </a:graphic>
      </p:graphicFrame>
      <p:graphicFrame>
        <p:nvGraphicFramePr>
          <p:cNvPr id="3" name="Table 2">
            <a:extLst>
              <a:ext uri="{FF2B5EF4-FFF2-40B4-BE49-F238E27FC236}">
                <a16:creationId xmlns:a16="http://schemas.microsoft.com/office/drawing/2014/main" id="{95C9832A-7028-47F1-92AF-40D06C9590FC}"/>
              </a:ext>
            </a:extLst>
          </p:cNvPr>
          <p:cNvGraphicFramePr>
            <a:graphicFrameLocks noGrp="1"/>
          </p:cNvGraphicFramePr>
          <p:nvPr>
            <p:extLst>
              <p:ext uri="{D42A27DB-BD31-4B8C-83A1-F6EECF244321}">
                <p14:modId xmlns:p14="http://schemas.microsoft.com/office/powerpoint/2010/main" val="925822868"/>
              </p:ext>
            </p:extLst>
          </p:nvPr>
        </p:nvGraphicFramePr>
        <p:xfrm>
          <a:off x="68479" y="1147371"/>
          <a:ext cx="9237305" cy="731520"/>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3463991905"/>
                    </a:ext>
                  </a:extLst>
                </a:gridCol>
                <a:gridCol w="1158286">
                  <a:extLst>
                    <a:ext uri="{9D8B030D-6E8A-4147-A177-3AD203B41FA5}">
                      <a16:colId xmlns:a16="http://schemas.microsoft.com/office/drawing/2014/main" val="2469452452"/>
                    </a:ext>
                  </a:extLst>
                </a:gridCol>
                <a:gridCol w="4015112">
                  <a:extLst>
                    <a:ext uri="{9D8B030D-6E8A-4147-A177-3AD203B41FA5}">
                      <a16:colId xmlns:a16="http://schemas.microsoft.com/office/drawing/2014/main" val="1861546276"/>
                    </a:ext>
                  </a:extLst>
                </a:gridCol>
                <a:gridCol w="987583">
                  <a:extLst>
                    <a:ext uri="{9D8B030D-6E8A-4147-A177-3AD203B41FA5}">
                      <a16:colId xmlns:a16="http://schemas.microsoft.com/office/drawing/2014/main" val="179897785"/>
                    </a:ext>
                  </a:extLst>
                </a:gridCol>
                <a:gridCol w="2540735">
                  <a:extLst>
                    <a:ext uri="{9D8B030D-6E8A-4147-A177-3AD203B41FA5}">
                      <a16:colId xmlns:a16="http://schemas.microsoft.com/office/drawing/2014/main" val="3503176178"/>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11"/>
                        </a:rPr>
                        <a:t>Links</a:t>
                      </a:r>
                      <a:r>
                        <a:rPr lang="en-GB" sz="1050" baseline="0" dirty="0">
                          <a:hlinkClick r:id="rId11"/>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156899085"/>
                  </a:ext>
                </a:extLst>
              </a:tr>
            </a:tbl>
          </a:graphicData>
        </a:graphic>
      </p:graphicFrame>
    </p:spTree>
    <p:extLst>
      <p:ext uri="{BB962C8B-B14F-4D97-AF65-F5344CB8AC3E}">
        <p14:creationId xmlns:p14="http://schemas.microsoft.com/office/powerpoint/2010/main" val="7242635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368</TotalTime>
  <Words>607</Words>
  <Application>Microsoft Office PowerPoint</Application>
  <PresentationFormat>A4 Paper (210x297 mm)</PresentationFormat>
  <Paragraphs>117</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Launde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Woollerson</dc:creator>
  <cp:lastModifiedBy>Ali Woollerson</cp:lastModifiedBy>
  <cp:revision>37</cp:revision>
  <dcterms:created xsi:type="dcterms:W3CDTF">2021-07-31T08:46:21Z</dcterms:created>
  <dcterms:modified xsi:type="dcterms:W3CDTF">2022-02-19T18:21:50Z</dcterms:modified>
</cp:coreProperties>
</file>