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22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88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503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601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02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67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836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963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41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628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295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207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A5C37-0414-4E9C-ACA0-34B4A2609536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FA1A0-8012-4E12-AFC9-795306BE98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87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6200000">
            <a:off x="-1359491" y="2718816"/>
            <a:ext cx="5829300" cy="3183467"/>
          </a:xfrm>
        </p:spPr>
        <p:txBody>
          <a:bodyPr anchor="t">
            <a:norm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Decoding in a text.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651657"/>
              </p:ext>
            </p:extLst>
          </p:nvPr>
        </p:nvGraphicFramePr>
        <p:xfrm>
          <a:off x="390976" y="76200"/>
          <a:ext cx="6397752" cy="899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1470">
                  <a:extLst>
                    <a:ext uri="{9D8B030D-6E8A-4147-A177-3AD203B41FA5}">
                      <a16:colId xmlns:a16="http://schemas.microsoft.com/office/drawing/2014/main" val="1456100551"/>
                    </a:ext>
                  </a:extLst>
                </a:gridCol>
                <a:gridCol w="5616282">
                  <a:extLst>
                    <a:ext uri="{9D8B030D-6E8A-4147-A177-3AD203B41FA5}">
                      <a16:colId xmlns:a16="http://schemas.microsoft.com/office/drawing/2014/main" val="2706932310"/>
                    </a:ext>
                  </a:extLst>
                </a:gridCol>
              </a:tblGrid>
              <a:tr h="98145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Phonemes and spelling patterns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defTabSz="684213"/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With adult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modelling, I can identify phonemes in words.</a:t>
                      </a:r>
                    </a:p>
                    <a:p>
                      <a:r>
                        <a:rPr lang="en-GB" sz="16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 </a:t>
                      </a:r>
                      <a:r>
                        <a:rPr lang="en-GB" sz="16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I can see the phonemes within words and use self-scaffolding and classroom support to identify them.</a:t>
                      </a:r>
                    </a:p>
                    <a:p>
                      <a:r>
                        <a:rPr lang="en-GB" sz="16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 </a:t>
                      </a:r>
                      <a:r>
                        <a:rPr lang="en-GB" sz="16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I can identify the phonemes and spelling patterns we have learnt within a word independently.</a:t>
                      </a:r>
                    </a:p>
                    <a:p>
                      <a:r>
                        <a:rPr lang="en-GB" sz="16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</a:t>
                      </a:r>
                      <a:r>
                        <a:rPr lang="en-GB" sz="16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I can explain to others how the phonemes and spelling patterns in a word help me read it.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7772381"/>
                  </a:ext>
                </a:extLst>
              </a:tr>
              <a:tr h="98145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Segmenting &amp; blending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With adult modelling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, I can blend sounds together.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 </a:t>
                      </a:r>
                      <a:r>
                        <a:rPr lang="en-GB" sz="16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I can see sounds in a words and blend them out loud.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 </a:t>
                      </a:r>
                      <a:r>
                        <a:rPr lang="en-GB" sz="16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I can see the sounds and blend them in my head.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</a:t>
                      </a:r>
                      <a:r>
                        <a:rPr lang="en-GB" sz="16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I can read most words on sight.   </a:t>
                      </a:r>
                      <a:endParaRPr lang="en-GB" sz="1600" b="0" dirty="0">
                        <a:solidFill>
                          <a:srgbClr val="7030A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990365"/>
                  </a:ext>
                </a:extLst>
              </a:tr>
              <a:tr h="18552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Prefixes and suffixes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 With adult modelling,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I can identify suffixes and prefixes and work together to read them. </a:t>
                      </a:r>
                      <a:endParaRPr lang="en-GB" sz="16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</a:t>
                      </a:r>
                      <a:r>
                        <a:rPr lang="en-GB" sz="16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I can recognise and read suffixes and prefixes using self-scaffolding and classroom support. </a:t>
                      </a:r>
                      <a:endParaRPr lang="en-GB" sz="1600" b="0" dirty="0">
                        <a:solidFill>
                          <a:srgbClr val="00B0F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</a:t>
                      </a:r>
                      <a:r>
                        <a:rPr lang="en-GB" sz="16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I can recognise and read suffixes and prefixes on sight. </a:t>
                      </a:r>
                      <a:endParaRPr lang="en-GB" sz="1600" b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</a:t>
                      </a:r>
                      <a:r>
                        <a:rPr lang="en-GB" sz="16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I can explain to others how the prefixes or suffixes in a word help me read it.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0786558"/>
                  </a:ext>
                </a:extLst>
              </a:tr>
              <a:tr h="185525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Using syllables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With adult modelling, I can identify syllables in a words and work together to read them. </a:t>
                      </a:r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 I can identify syllables</a:t>
                      </a:r>
                      <a:r>
                        <a:rPr lang="en-GB" sz="16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in a word and use these to read the word aloud independently.</a:t>
                      </a:r>
                      <a:endParaRPr lang="en-GB" sz="1600" b="0" dirty="0">
                        <a:solidFill>
                          <a:srgbClr val="00B0F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 I can identify</a:t>
                      </a:r>
                      <a:r>
                        <a:rPr lang="en-GB" sz="16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and use syllables to read a word in my head. </a:t>
                      </a:r>
                      <a:endParaRPr lang="en-GB" sz="1600" b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I can explain to others how syllables in a word can</a:t>
                      </a:r>
                      <a:r>
                        <a:rPr lang="en-GB" sz="16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help me read it.</a:t>
                      </a:r>
                      <a:endParaRPr lang="en-GB" sz="1600" b="0" dirty="0">
                        <a:solidFill>
                          <a:srgbClr val="7030A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3736271"/>
                  </a:ext>
                </a:extLst>
              </a:tr>
              <a:tr h="18552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Challenging words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With adult modelling, I can discuss words I will find challenging to read and work together to read them.</a:t>
                      </a:r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 I can recognise</a:t>
                      </a:r>
                      <a:r>
                        <a:rPr lang="en-GB" sz="16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words that I find challenging to read and ask for prompts and clues if I am stuck.</a:t>
                      </a:r>
                      <a:endParaRPr lang="en-GB" sz="1600" b="0" dirty="0">
                        <a:solidFill>
                          <a:srgbClr val="00B0F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16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 I can recognise words that I</a:t>
                      </a:r>
                      <a:r>
                        <a:rPr lang="en-GB" sz="16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find challenging to read and use self-scaffolding strategies to read these. </a:t>
                      </a:r>
                      <a:endParaRPr lang="en-GB" sz="1600" b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3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</a:t>
                      </a:r>
                      <a:r>
                        <a:rPr lang="en-GB" sz="16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I can explain to others why a word is challenging and suggest strategies they could use to read it.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726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6822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7150D03-E042-47D6-80CD-CE0F691320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271017"/>
              </p:ext>
            </p:extLst>
          </p:nvPr>
        </p:nvGraphicFramePr>
        <p:xfrm>
          <a:off x="95250" y="38100"/>
          <a:ext cx="6629400" cy="893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2120">
                  <a:extLst>
                    <a:ext uri="{9D8B030D-6E8A-4147-A177-3AD203B41FA5}">
                      <a16:colId xmlns:a16="http://schemas.microsoft.com/office/drawing/2014/main" val="17946756"/>
                    </a:ext>
                  </a:extLst>
                </a:gridCol>
                <a:gridCol w="5877280">
                  <a:extLst>
                    <a:ext uri="{9D8B030D-6E8A-4147-A177-3AD203B41FA5}">
                      <a16:colId xmlns:a16="http://schemas.microsoft.com/office/drawing/2014/main" val="715694887"/>
                    </a:ext>
                  </a:extLst>
                </a:gridCol>
              </a:tblGrid>
              <a:tr h="87058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Phonemes and spelling patterns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defTabSz="684213"/>
                      <a:r>
                        <a:rPr lang="en-GB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</a:t>
                      </a:r>
                      <a:r>
                        <a:rPr lang="en-GB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With adult</a:t>
                      </a: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modelling, </a:t>
                      </a:r>
                    </a:p>
                    <a:p>
                      <a:pPr defTabSz="684213"/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I can identify phonemes </a:t>
                      </a:r>
                    </a:p>
                    <a:p>
                      <a:pPr defTabSz="684213"/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in words.</a:t>
                      </a:r>
                    </a:p>
                    <a:p>
                      <a:pPr defTabSz="684213"/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 </a:t>
                      </a: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I can see the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phonemes within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words and use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self-scaffolding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and classroom support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to identify them.</a:t>
                      </a:r>
                    </a:p>
                    <a:p>
                      <a:endParaRPr lang="en-GB" sz="1600" b="0" baseline="0" dirty="0">
                        <a:solidFill>
                          <a:srgbClr val="00B0F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 </a:t>
                      </a: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I can identify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the phonemes and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spelling patterns we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have learnt within a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word independently.</a:t>
                      </a:r>
                    </a:p>
                    <a:p>
                      <a:endParaRPr lang="en-GB" sz="1600" b="0" baseline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</a:t>
                      </a: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I can explain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to others how the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phonemes and spelling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patterns in a word help </a:t>
                      </a:r>
                    </a:p>
                    <a:p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me read it.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920769"/>
                  </a:ext>
                </a:extLst>
              </a:tr>
            </a:tbl>
          </a:graphicData>
        </a:graphic>
      </p:graphicFrame>
      <p:pic>
        <p:nvPicPr>
          <p:cNvPr id="1026" name="Picture 2" descr="Teacher Talking Student Cartoon High Res Stock Images | Shutterstock">
            <a:extLst>
              <a:ext uri="{FF2B5EF4-FFF2-40B4-BE49-F238E27FC236}">
                <a16:creationId xmlns:a16="http://schemas.microsoft.com/office/drawing/2014/main" id="{6979FAC2-737F-4FFF-8C7A-8AA6FEEA00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2" t="10000" r="3077" b="10714"/>
          <a:stretch/>
        </p:blipFill>
        <p:spPr bwMode="auto">
          <a:xfrm>
            <a:off x="5067300" y="243840"/>
            <a:ext cx="1484184" cy="14325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9B93F9-3892-46D5-BD6C-9E3192EAE7A3}"/>
              </a:ext>
            </a:extLst>
          </p:cNvPr>
          <p:cNvSpPr txBox="1"/>
          <p:nvPr/>
        </p:nvSpPr>
        <p:spPr>
          <a:xfrm>
            <a:off x="5538957" y="254350"/>
            <a:ext cx="9268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XCCW Joined 1a" panose="03050602040000000000" pitchFamily="66" charset="0"/>
              </a:rPr>
              <a:t>r ai 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438B9C-F5AD-470D-8EDF-271D9123FF21}"/>
              </a:ext>
            </a:extLst>
          </p:cNvPr>
          <p:cNvSpPr txBox="1"/>
          <p:nvPr/>
        </p:nvSpPr>
        <p:spPr>
          <a:xfrm>
            <a:off x="5557828" y="592904"/>
            <a:ext cx="9316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err="1">
                <a:solidFill>
                  <a:schemeClr val="bg1"/>
                </a:solidFill>
                <a:latin typeface="XCCW Joined 1a" panose="03050602040000000000" pitchFamily="66" charset="0"/>
              </a:rPr>
              <a:t>ch</a:t>
            </a:r>
            <a:r>
              <a:rPr lang="en-GB" sz="1600" dirty="0">
                <a:solidFill>
                  <a:schemeClr val="bg1"/>
                </a:solidFill>
                <a:latin typeface="XCCW Joined 1a" panose="03050602040000000000" pitchFamily="66" charset="0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XCCW Joined 1a" panose="03050602040000000000" pitchFamily="66" charset="0"/>
              </a:rPr>
              <a:t>i</a:t>
            </a:r>
            <a:r>
              <a:rPr lang="en-GB" sz="1600" dirty="0">
                <a:solidFill>
                  <a:schemeClr val="bg1"/>
                </a:solidFill>
                <a:latin typeface="XCCW Joined 1a" panose="03050602040000000000" pitchFamily="66" charset="0"/>
              </a:rPr>
              <a:t> p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B7A5B64-CA02-4E76-8C3F-522B63341D5E}"/>
              </a:ext>
            </a:extLst>
          </p:cNvPr>
          <p:cNvSpPr/>
          <p:nvPr/>
        </p:nvSpPr>
        <p:spPr>
          <a:xfrm>
            <a:off x="5806774" y="301818"/>
            <a:ext cx="370432" cy="24215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47D60B-CD6B-4DF9-BD30-E74ED66C16EB}"/>
              </a:ext>
            </a:extLst>
          </p:cNvPr>
          <p:cNvSpPr/>
          <p:nvPr/>
        </p:nvSpPr>
        <p:spPr>
          <a:xfrm>
            <a:off x="5621558" y="640372"/>
            <a:ext cx="370432" cy="24215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790B0D-FED1-4635-B5CD-E0000D16B5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947"/>
          <a:stretch/>
        </p:blipFill>
        <p:spPr>
          <a:xfrm>
            <a:off x="4952173" y="7706117"/>
            <a:ext cx="1748186" cy="119404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0E12444-B3A3-44B6-A753-49EF78CDA7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780943" y="6961175"/>
            <a:ext cx="1396263" cy="89252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AE3BAD8-929B-468A-B2A9-460E99E22F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2173" y="7004496"/>
            <a:ext cx="1005927" cy="7681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DCC599D-EB8F-4D3B-88C9-AD59C50A64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3831" y="5331281"/>
            <a:ext cx="1432560" cy="1432560"/>
          </a:xfrm>
          <a:prstGeom prst="rect">
            <a:avLst/>
          </a:prstGeom>
        </p:spPr>
      </p:pic>
      <p:pic>
        <p:nvPicPr>
          <p:cNvPr id="1034" name="Picture 10" descr="Cartoon Bubble | Free Stock Photo | Illustration of a cartoon ">
            <a:extLst>
              <a:ext uri="{FF2B5EF4-FFF2-40B4-BE49-F238E27FC236}">
                <a16:creationId xmlns:a16="http://schemas.microsoft.com/office/drawing/2014/main" id="{EE1ECD54-E846-47F7-B1D8-7939E3905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146" y="4250069"/>
            <a:ext cx="1999213" cy="143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FC77ECF-97B5-4BED-A80B-3B8E37937D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5136" y="4345727"/>
            <a:ext cx="1005927" cy="76816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A42280F-C314-4948-8882-65427D39DE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3831" y="1906272"/>
            <a:ext cx="2326501" cy="1302840"/>
          </a:xfrm>
          <a:prstGeom prst="rect">
            <a:avLst/>
          </a:prstGeom>
        </p:spPr>
      </p:pic>
      <p:pic>
        <p:nvPicPr>
          <p:cNvPr id="36" name="Picture 35" descr="Kids Reading Aloud High Res Stock Images | Shutterstock">
            <a:extLst>
              <a:ext uri="{FF2B5EF4-FFF2-40B4-BE49-F238E27FC236}">
                <a16:creationId xmlns:a16="http://schemas.microsoft.com/office/drawing/2014/main" id="{3092BD52-D190-40BF-B5AF-723B8885F3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66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08" t="11106" r="55625" b="16739"/>
          <a:stretch/>
        </p:blipFill>
        <p:spPr bwMode="auto">
          <a:xfrm>
            <a:off x="4727713" y="3241376"/>
            <a:ext cx="826787" cy="93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231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7150D03-E042-47D6-80CD-CE0F691320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8383902"/>
              </p:ext>
            </p:extLst>
          </p:nvPr>
        </p:nvGraphicFramePr>
        <p:xfrm>
          <a:off x="130320" y="133350"/>
          <a:ext cx="6575280" cy="8782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3155">
                  <a:extLst>
                    <a:ext uri="{9D8B030D-6E8A-4147-A177-3AD203B41FA5}">
                      <a16:colId xmlns:a16="http://schemas.microsoft.com/office/drawing/2014/main" val="17946756"/>
                    </a:ext>
                  </a:extLst>
                </a:gridCol>
                <a:gridCol w="5772125">
                  <a:extLst>
                    <a:ext uri="{9D8B030D-6E8A-4147-A177-3AD203B41FA5}">
                      <a16:colId xmlns:a16="http://schemas.microsoft.com/office/drawing/2014/main" val="715694887"/>
                    </a:ext>
                  </a:extLst>
                </a:gridCol>
              </a:tblGrid>
              <a:tr h="87820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Segmenting &amp; blending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 </a:t>
                      </a:r>
                      <a:r>
                        <a:rPr lang="en-GB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With adult modelling</a:t>
                      </a: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,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I can blend sounds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together.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8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8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 </a:t>
                      </a: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I can see sounds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in a words and blend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</a:rPr>
                        <a:t>them out loud.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800" b="0" baseline="0" dirty="0">
                        <a:solidFill>
                          <a:srgbClr val="00B0F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800" b="0" baseline="0" dirty="0">
                        <a:solidFill>
                          <a:srgbClr val="00B0F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 </a:t>
                      </a: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I can see the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sounds and blend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them in my head.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800" b="0" baseline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800" b="0" baseline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</a:t>
                      </a: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I can read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most words on sight.   </a:t>
                      </a:r>
                      <a:endParaRPr lang="en-GB" sz="2800" b="0" dirty="0">
                        <a:solidFill>
                          <a:srgbClr val="7030A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920769"/>
                  </a:ext>
                </a:extLst>
              </a:tr>
            </a:tbl>
          </a:graphicData>
        </a:graphic>
      </p:graphicFrame>
      <p:pic>
        <p:nvPicPr>
          <p:cNvPr id="3" name="Picture 2" descr="Teacher Talking Student Cartoon High Res Stock Images | Shutterstock">
            <a:extLst>
              <a:ext uri="{FF2B5EF4-FFF2-40B4-BE49-F238E27FC236}">
                <a16:creationId xmlns:a16="http://schemas.microsoft.com/office/drawing/2014/main" id="{7D46E754-7B82-4E1A-B563-594C106B5C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2" t="10000" r="3077" b="10714"/>
          <a:stretch/>
        </p:blipFill>
        <p:spPr bwMode="auto">
          <a:xfrm>
            <a:off x="5067300" y="243840"/>
            <a:ext cx="1484184" cy="14325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3855A0-00F4-42D4-955F-C77791DDB194}"/>
              </a:ext>
            </a:extLst>
          </p:cNvPr>
          <p:cNvSpPr txBox="1"/>
          <p:nvPr/>
        </p:nvSpPr>
        <p:spPr>
          <a:xfrm>
            <a:off x="5534724" y="346600"/>
            <a:ext cx="97013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  <a:latin typeface="XCCW Joined 1a" panose="03050602040000000000" pitchFamily="66" charset="0"/>
              </a:rPr>
              <a:t>s t r </a:t>
            </a:r>
            <a:r>
              <a:rPr lang="en-GB" sz="1100" dirty="0" err="1">
                <a:solidFill>
                  <a:schemeClr val="bg1"/>
                </a:solidFill>
                <a:latin typeface="XCCW Joined 1a" panose="03050602040000000000" pitchFamily="66" charset="0"/>
              </a:rPr>
              <a:t>ee</a:t>
            </a:r>
            <a:r>
              <a:rPr lang="en-GB" sz="1100" dirty="0">
                <a:solidFill>
                  <a:schemeClr val="bg1"/>
                </a:solidFill>
                <a:latin typeface="XCCW Joined 1a" panose="03050602040000000000" pitchFamily="66" charset="0"/>
              </a:rPr>
              <a:t> 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7F1128-FE68-418E-B537-604F931ED5C7}"/>
              </a:ext>
            </a:extLst>
          </p:cNvPr>
          <p:cNvSpPr txBox="1"/>
          <p:nvPr/>
        </p:nvSpPr>
        <p:spPr>
          <a:xfrm>
            <a:off x="5572584" y="308705"/>
            <a:ext cx="1103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.  . .       .  </a:t>
            </a:r>
            <a:r>
              <a:rPr lang="en-GB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96E58F-5AB9-47C1-B0B9-8B3034C10F3A}"/>
              </a:ext>
            </a:extLst>
          </p:cNvPr>
          <p:cNvSpPr txBox="1"/>
          <p:nvPr/>
        </p:nvSpPr>
        <p:spPr>
          <a:xfrm>
            <a:off x="5982955" y="268509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0620A2-79F6-4276-9D35-E8426EEBA4F8}"/>
              </a:ext>
            </a:extLst>
          </p:cNvPr>
          <p:cNvSpPr txBox="1"/>
          <p:nvPr/>
        </p:nvSpPr>
        <p:spPr>
          <a:xfrm>
            <a:off x="5711945" y="634269"/>
            <a:ext cx="61106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  <a:latin typeface="XCCW Joined 1a" panose="03050602040000000000" pitchFamily="66" charset="0"/>
              </a:rPr>
              <a:t>str</a:t>
            </a:r>
            <a:r>
              <a:rPr lang="en-GB" sz="1100" dirty="0">
                <a:solidFill>
                  <a:schemeClr val="bg1"/>
                </a:solidFill>
                <a:latin typeface="XCCW Joined 1b" panose="03050602040000000000" pitchFamily="66" charset="0"/>
              </a:rPr>
              <a:t>e</a:t>
            </a:r>
            <a:r>
              <a:rPr lang="en-GB" sz="1100" dirty="0">
                <a:solidFill>
                  <a:schemeClr val="bg1"/>
                </a:solidFill>
                <a:latin typeface="XCCW Joined 1a" panose="03050602040000000000" pitchFamily="66" charset="0"/>
              </a:rPr>
              <a:t>et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D8C6195-AB8C-4A09-829A-BEA3855F6D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8360" y="7591297"/>
            <a:ext cx="1787170" cy="12841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7544F9-4522-4596-B71D-B14525CFA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686114" y="6846355"/>
            <a:ext cx="1396263" cy="8925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23EAF5-2F3F-4885-AA9B-2DD00EC869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4442" y="6869080"/>
            <a:ext cx="1396262" cy="81923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86A2116-D4F2-42B7-91E8-44589D963F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4956" y="4965624"/>
            <a:ext cx="1432560" cy="1432560"/>
          </a:xfrm>
          <a:prstGeom prst="rect">
            <a:avLst/>
          </a:prstGeom>
        </p:spPr>
      </p:pic>
      <p:pic>
        <p:nvPicPr>
          <p:cNvPr id="31" name="Picture 30" descr="Kids Reading Aloud High Res Stock Images | Shutterstock">
            <a:extLst>
              <a:ext uri="{FF2B5EF4-FFF2-40B4-BE49-F238E27FC236}">
                <a16:creationId xmlns:a16="http://schemas.microsoft.com/office/drawing/2014/main" id="{4D8F81BE-0186-46DB-9BCD-841628553F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08" t="11106" r="55625" b="16739"/>
          <a:stretch/>
        </p:blipFill>
        <p:spPr bwMode="auto">
          <a:xfrm>
            <a:off x="4407960" y="2803200"/>
            <a:ext cx="1037939" cy="116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47321620-speech-bubble-sketch-vector-illustration - Delicious Film Catering">
            <a:extLst>
              <a:ext uri="{FF2B5EF4-FFF2-40B4-BE49-F238E27FC236}">
                <a16:creationId xmlns:a16="http://schemas.microsoft.com/office/drawing/2014/main" id="{078BB0BB-C9B0-4763-A34D-C4A3AA379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467" y="1961325"/>
            <a:ext cx="2071232" cy="115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35333E8-941D-4A3B-B910-198883FB79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0421" y="1945652"/>
            <a:ext cx="1608980" cy="944044"/>
          </a:xfrm>
          <a:prstGeom prst="rect">
            <a:avLst/>
          </a:prstGeom>
        </p:spPr>
      </p:pic>
      <p:pic>
        <p:nvPicPr>
          <p:cNvPr id="26" name="Picture 10" descr="Cartoon Bubble | Free Stock Photo | Illustration of a cartoon ">
            <a:extLst>
              <a:ext uri="{FF2B5EF4-FFF2-40B4-BE49-F238E27FC236}">
                <a16:creationId xmlns:a16="http://schemas.microsoft.com/office/drawing/2014/main" id="{F3BAC4E9-3728-4E60-9438-413AEA16B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271" y="3884412"/>
            <a:ext cx="1999213" cy="143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B6C393D-5C8F-4EDC-94C8-33CA8CEE6B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1915" y="3899475"/>
            <a:ext cx="1396262" cy="81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708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7150D03-E042-47D6-80CD-CE0F691320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7815794"/>
              </p:ext>
            </p:extLst>
          </p:nvPr>
        </p:nvGraphicFramePr>
        <p:xfrm>
          <a:off x="130320" y="133350"/>
          <a:ext cx="6575280" cy="8782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3155">
                  <a:extLst>
                    <a:ext uri="{9D8B030D-6E8A-4147-A177-3AD203B41FA5}">
                      <a16:colId xmlns:a16="http://schemas.microsoft.com/office/drawing/2014/main" val="17946756"/>
                    </a:ext>
                  </a:extLst>
                </a:gridCol>
                <a:gridCol w="5772125">
                  <a:extLst>
                    <a:ext uri="{9D8B030D-6E8A-4147-A177-3AD203B41FA5}">
                      <a16:colId xmlns:a16="http://schemas.microsoft.com/office/drawing/2014/main" val="715694887"/>
                    </a:ext>
                  </a:extLst>
                </a:gridCol>
              </a:tblGrid>
              <a:tr h="87820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Prefixes and suffixes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Wingdings" panose="05000000000000000000" pitchFamily="2" charset="2"/>
                        <a:buChar char="«"/>
                      </a:pPr>
                      <a:r>
                        <a:rPr lang="en-GB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With adult modelling,</a:t>
                      </a: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 can identify suffixes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and prefixes and work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together to read them.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28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</a:t>
                      </a: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I can recognise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and read suffixes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and prefixes using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self-scaffolding and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classroom support.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2800" b="0" dirty="0">
                        <a:solidFill>
                          <a:srgbClr val="00B0F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</a:t>
                      </a: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I can recognise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and read suffixes and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prefixes on sight.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GB" sz="2800" b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</a:t>
                      </a: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I can explain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to others how the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prefixes or suffixes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in a word help me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read it.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920769"/>
                  </a:ext>
                </a:extLst>
              </a:tr>
            </a:tbl>
          </a:graphicData>
        </a:graphic>
      </p:graphicFrame>
      <p:pic>
        <p:nvPicPr>
          <p:cNvPr id="3" name="Picture 2" descr="Teacher Talking Student Cartoon High Res Stock Images | Shutterstock">
            <a:extLst>
              <a:ext uri="{FF2B5EF4-FFF2-40B4-BE49-F238E27FC236}">
                <a16:creationId xmlns:a16="http://schemas.microsoft.com/office/drawing/2014/main" id="{4BA3C74F-4411-4DB0-9749-AF3226FA83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2" t="10000" r="3077" b="10714"/>
          <a:stretch/>
        </p:blipFill>
        <p:spPr bwMode="auto">
          <a:xfrm>
            <a:off x="5067300" y="243840"/>
            <a:ext cx="1484184" cy="14325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42E115-6071-458A-94FF-6B63D516E00B}"/>
              </a:ext>
            </a:extLst>
          </p:cNvPr>
          <p:cNvSpPr txBox="1"/>
          <p:nvPr/>
        </p:nvSpPr>
        <p:spPr>
          <a:xfrm>
            <a:off x="5530654" y="277704"/>
            <a:ext cx="979755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  <a:latin typeface="XCCW Joined 1a" panose="03050602040000000000" pitchFamily="66" charset="0"/>
              </a:rPr>
              <a:t>  play</a:t>
            </a:r>
            <a:r>
              <a:rPr lang="en-GB" sz="1100" dirty="0">
                <a:solidFill>
                  <a:schemeClr val="accent1">
                    <a:lumMod val="40000"/>
                    <a:lumOff val="60000"/>
                  </a:schemeClr>
                </a:solidFill>
                <a:latin typeface="XCCW Joined 1a" panose="03050602040000000000" pitchFamily="66" charset="0"/>
              </a:rPr>
              <a:t>ing</a:t>
            </a:r>
          </a:p>
          <a:p>
            <a:endParaRPr lang="en-GB" sz="200" dirty="0">
              <a:solidFill>
                <a:schemeClr val="bg1"/>
              </a:solidFill>
              <a:latin typeface="XCCW Joined 1a" panose="03050602040000000000" pitchFamily="66" charset="0"/>
            </a:endParaRPr>
          </a:p>
          <a:p>
            <a:r>
              <a:rPr lang="en-GB" sz="1100" dirty="0">
                <a:solidFill>
                  <a:schemeClr val="bg1"/>
                </a:solidFill>
                <a:latin typeface="XCCW Joined 1a" panose="03050602040000000000" pitchFamily="66" charset="0"/>
              </a:rPr>
              <a:t>sho</a:t>
            </a:r>
            <a:r>
              <a:rPr lang="en-GB" sz="1100" dirty="0">
                <a:solidFill>
                  <a:schemeClr val="bg1"/>
                </a:solidFill>
                <a:latin typeface="XCCW Joined 1b" panose="03050602040000000000" pitchFamily="66" charset="0"/>
              </a:rPr>
              <a:t>u</a:t>
            </a:r>
            <a:r>
              <a:rPr lang="en-GB" sz="1100" dirty="0">
                <a:solidFill>
                  <a:schemeClr val="bg1"/>
                </a:solidFill>
                <a:latin typeface="XCCW Joined 1a" panose="03050602040000000000" pitchFamily="66" charset="0"/>
              </a:rPr>
              <a:t>t</a:t>
            </a:r>
            <a:r>
              <a:rPr lang="en-GB" sz="1100" dirty="0">
                <a:solidFill>
                  <a:schemeClr val="accent1">
                    <a:lumMod val="40000"/>
                    <a:lumOff val="60000"/>
                  </a:schemeClr>
                </a:solidFill>
                <a:latin typeface="XCCW Joined 1a" panose="03050602040000000000" pitchFamily="66" charset="0"/>
              </a:rPr>
              <a:t>ed</a:t>
            </a:r>
          </a:p>
          <a:p>
            <a:endParaRPr lang="en-GB" sz="200" dirty="0">
              <a:solidFill>
                <a:schemeClr val="bg1"/>
              </a:solidFill>
              <a:latin typeface="XCCW Joined 1a" panose="03050602040000000000" pitchFamily="66" charset="0"/>
            </a:endParaRPr>
          </a:p>
          <a:p>
            <a:r>
              <a:rPr lang="en-GB" sz="1100" dirty="0">
                <a:solidFill>
                  <a:schemeClr val="bg1"/>
                </a:solidFill>
                <a:latin typeface="XCCW Joined 1a" panose="03050602040000000000" pitchFamily="66" charset="0"/>
              </a:rPr>
              <a:t> </a:t>
            </a:r>
            <a:r>
              <a:rPr lang="en-GB" sz="1100" dirty="0">
                <a:solidFill>
                  <a:srgbClr val="FFC000"/>
                </a:solidFill>
                <a:latin typeface="XCCW Joined 1a" panose="03050602040000000000" pitchFamily="66" charset="0"/>
              </a:rPr>
              <a:t>un</a:t>
            </a:r>
            <a:r>
              <a:rPr lang="en-GB" sz="1100" dirty="0">
                <a:solidFill>
                  <a:schemeClr val="bg1"/>
                </a:solidFill>
                <a:latin typeface="XCCW Joined 1a" panose="03050602040000000000" pitchFamily="66" charset="0"/>
              </a:rPr>
              <a:t>happy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E68AC32-4FAC-4AC3-B7D0-674A6E303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8360" y="7591297"/>
            <a:ext cx="1787170" cy="128419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E10B35B-9208-4B6D-A02F-8E9E9BBCDF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686114" y="6846355"/>
            <a:ext cx="1396263" cy="89252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E980766-6D66-4F04-A306-5BA8B998FF47}"/>
              </a:ext>
            </a:extLst>
          </p:cNvPr>
          <p:cNvSpPr/>
          <p:nvPr/>
        </p:nvSpPr>
        <p:spPr>
          <a:xfrm>
            <a:off x="4836984" y="6858063"/>
            <a:ext cx="3429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400" dirty="0">
                <a:latin typeface="XCCW Joined 1a" panose="03050602040000000000" pitchFamily="66" charset="0"/>
              </a:rPr>
              <a:t>play</a:t>
            </a:r>
            <a:r>
              <a:rPr lang="en-GB" sz="1400" dirty="0">
                <a:solidFill>
                  <a:srgbClr val="FF0000"/>
                </a:solidFill>
                <a:latin typeface="XCCW Joined 1a" panose="03050602040000000000" pitchFamily="66" charset="0"/>
              </a:rPr>
              <a:t>ing</a:t>
            </a:r>
            <a:endParaRPr lang="en-GB" sz="400" dirty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r>
              <a:rPr lang="en-GB" sz="1400" dirty="0">
                <a:latin typeface="XCCW Joined 1a" panose="03050602040000000000" pitchFamily="66" charset="0"/>
              </a:rPr>
              <a:t>sho</a:t>
            </a:r>
            <a:r>
              <a:rPr lang="en-GB" sz="1400" dirty="0">
                <a:latin typeface="XCCW Joined 1b" panose="03050602040000000000" pitchFamily="66" charset="0"/>
              </a:rPr>
              <a:t>u</a:t>
            </a:r>
            <a:r>
              <a:rPr lang="en-GB" sz="1400" dirty="0">
                <a:latin typeface="XCCW Joined 1a" panose="03050602040000000000" pitchFamily="66" charset="0"/>
              </a:rPr>
              <a:t>t</a:t>
            </a:r>
            <a:r>
              <a:rPr lang="en-GB" sz="1400" dirty="0">
                <a:solidFill>
                  <a:srgbClr val="FF0000"/>
                </a:solidFill>
                <a:latin typeface="XCCW Joined 1a" panose="03050602040000000000" pitchFamily="66" charset="0"/>
              </a:rPr>
              <a:t>ed</a:t>
            </a:r>
          </a:p>
          <a:p>
            <a:r>
              <a:rPr lang="en-GB" sz="1400" dirty="0">
                <a:solidFill>
                  <a:srgbClr val="FF0000"/>
                </a:solidFill>
                <a:latin typeface="XCCW Joined 1a" panose="03050602040000000000" pitchFamily="66" charset="0"/>
              </a:rPr>
              <a:t>un</a:t>
            </a:r>
            <a:r>
              <a:rPr lang="en-GB" sz="1400" dirty="0">
                <a:latin typeface="XCCW Joined 1a" panose="03050602040000000000" pitchFamily="66" charset="0"/>
              </a:rPr>
              <a:t>happy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B9B78B2-AA07-4183-81AE-46F841154F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9055" y="5424947"/>
            <a:ext cx="1169605" cy="1169605"/>
          </a:xfrm>
          <a:prstGeom prst="rect">
            <a:avLst/>
          </a:prstGeom>
        </p:spPr>
      </p:pic>
      <p:pic>
        <p:nvPicPr>
          <p:cNvPr id="17" name="Picture 10" descr="Cartoon Bubble | Free Stock Photo | Illustration of a cartoon ">
            <a:extLst>
              <a:ext uri="{FF2B5EF4-FFF2-40B4-BE49-F238E27FC236}">
                <a16:creationId xmlns:a16="http://schemas.microsoft.com/office/drawing/2014/main" id="{0028CA6A-213E-4031-82B3-458BEDB14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131" y="4244746"/>
            <a:ext cx="1999213" cy="143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FFFCB366-3083-408C-8AFB-520941BB2E5A}"/>
              </a:ext>
            </a:extLst>
          </p:cNvPr>
          <p:cNvSpPr/>
          <p:nvPr/>
        </p:nvSpPr>
        <p:spPr>
          <a:xfrm>
            <a:off x="5226521" y="4341522"/>
            <a:ext cx="3429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400" dirty="0">
                <a:latin typeface="XCCW Joined 1a" panose="03050602040000000000" pitchFamily="66" charset="0"/>
              </a:rPr>
              <a:t>playing</a:t>
            </a:r>
            <a:endParaRPr lang="en-GB" sz="400" dirty="0">
              <a:latin typeface="XCCW Joined 1a" panose="03050602040000000000" pitchFamily="66" charset="0"/>
            </a:endParaRPr>
          </a:p>
          <a:p>
            <a:r>
              <a:rPr lang="en-GB" sz="1400" dirty="0">
                <a:latin typeface="XCCW Joined 1a" panose="03050602040000000000" pitchFamily="66" charset="0"/>
              </a:rPr>
              <a:t>sho</a:t>
            </a:r>
            <a:r>
              <a:rPr lang="en-GB" sz="1400" dirty="0">
                <a:latin typeface="XCCW Joined 1b" panose="03050602040000000000" pitchFamily="66" charset="0"/>
              </a:rPr>
              <a:t>u</a:t>
            </a:r>
            <a:r>
              <a:rPr lang="en-GB" sz="1400" dirty="0">
                <a:latin typeface="XCCW Joined 1a" panose="03050602040000000000" pitchFamily="66" charset="0"/>
              </a:rPr>
              <a:t>ted</a:t>
            </a:r>
          </a:p>
          <a:p>
            <a:r>
              <a:rPr lang="en-GB" sz="1400" dirty="0">
                <a:latin typeface="XCCW Joined 1a" panose="03050602040000000000" pitchFamily="66" charset="0"/>
              </a:rPr>
              <a:t>unhappy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B22BCDC-C859-4709-A4CA-B21F5EA8023A}"/>
              </a:ext>
            </a:extLst>
          </p:cNvPr>
          <p:cNvSpPr/>
          <p:nvPr/>
        </p:nvSpPr>
        <p:spPr>
          <a:xfrm>
            <a:off x="4419378" y="2226366"/>
            <a:ext cx="2186152" cy="1057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Kids Reading Aloud High Res Stock Images | Shutterstock">
            <a:extLst>
              <a:ext uri="{FF2B5EF4-FFF2-40B4-BE49-F238E27FC236}">
                <a16:creationId xmlns:a16="http://schemas.microsoft.com/office/drawing/2014/main" id="{163CD571-5869-4D2C-9009-DBC2EA2211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08" t="11106" r="55625" b="16739"/>
          <a:stretch/>
        </p:blipFill>
        <p:spPr bwMode="auto">
          <a:xfrm>
            <a:off x="4419378" y="3347453"/>
            <a:ext cx="826787" cy="93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93AC7B8-F9A2-4CBE-AA2D-178C0EA44993}"/>
              </a:ext>
            </a:extLst>
          </p:cNvPr>
          <p:cNvSpPr txBox="1"/>
          <p:nvPr/>
        </p:nvSpPr>
        <p:spPr>
          <a:xfrm rot="959374">
            <a:off x="5927642" y="2318177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-</a:t>
            </a:r>
            <a:r>
              <a:rPr lang="en-GB" dirty="0" err="1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ing</a:t>
            </a:r>
            <a:endParaRPr lang="en-GB" dirty="0">
              <a:solidFill>
                <a:schemeClr val="accent6">
                  <a:lumMod val="75000"/>
                </a:schemeClr>
              </a:solidFill>
              <a:latin typeface="XCCW Joined 1a" panose="03050602040000000000" pitchFamily="66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5E47FF1-D951-4586-AFF4-93959E56892A}"/>
              </a:ext>
            </a:extLst>
          </p:cNvPr>
          <p:cNvSpPr txBox="1"/>
          <p:nvPr/>
        </p:nvSpPr>
        <p:spPr>
          <a:xfrm rot="20904389">
            <a:off x="5556283" y="2589465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  <a:latin typeface="XCCW Joined 1a" panose="03050602040000000000" pitchFamily="66" charset="0"/>
              </a:rPr>
              <a:t>-ed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7C38395-5FA9-436A-B89A-55C6F7012282}"/>
              </a:ext>
            </a:extLst>
          </p:cNvPr>
          <p:cNvSpPr txBox="1"/>
          <p:nvPr/>
        </p:nvSpPr>
        <p:spPr>
          <a:xfrm>
            <a:off x="6035668" y="289321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CC0099"/>
                </a:solidFill>
                <a:latin typeface="XCCW Joined 1a" panose="03050602040000000000" pitchFamily="66" charset="0"/>
              </a:rPr>
              <a:t>-</a:t>
            </a:r>
            <a:r>
              <a:rPr lang="en-GB" dirty="0" err="1">
                <a:solidFill>
                  <a:srgbClr val="CC0099"/>
                </a:solidFill>
                <a:latin typeface="XCCW Joined 1a" panose="03050602040000000000" pitchFamily="66" charset="0"/>
              </a:rPr>
              <a:t>er</a:t>
            </a:r>
            <a:endParaRPr lang="en-GB" dirty="0">
              <a:solidFill>
                <a:srgbClr val="CC0099"/>
              </a:solidFill>
              <a:latin typeface="XCCW Joined 1a" panose="03050602040000000000" pitchFamily="66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F2327F7-50CB-4341-B2AA-6A38EEBC7801}"/>
              </a:ext>
            </a:extLst>
          </p:cNvPr>
          <p:cNvSpPr txBox="1"/>
          <p:nvPr/>
        </p:nvSpPr>
        <p:spPr>
          <a:xfrm rot="439449">
            <a:off x="5215062" y="2912675"/>
            <a:ext cx="665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XCCW Joined 1a" panose="03050602040000000000" pitchFamily="66" charset="0"/>
              </a:rPr>
              <a:t>-</a:t>
            </a:r>
            <a:r>
              <a:rPr lang="en-GB" dirty="0" err="1">
                <a:solidFill>
                  <a:srgbClr val="0070C0"/>
                </a:solidFill>
                <a:latin typeface="XCCW Joined 1a" panose="03050602040000000000" pitchFamily="66" charset="0"/>
              </a:rPr>
              <a:t>ful</a:t>
            </a:r>
            <a:endParaRPr lang="en-GB" dirty="0">
              <a:solidFill>
                <a:srgbClr val="0070C0"/>
              </a:solidFill>
              <a:latin typeface="XCCW Joined 1a" panose="03050602040000000000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71D9E92-8137-4778-9FDD-47CEBFFE3701}"/>
              </a:ext>
            </a:extLst>
          </p:cNvPr>
          <p:cNvSpPr txBox="1"/>
          <p:nvPr/>
        </p:nvSpPr>
        <p:spPr>
          <a:xfrm rot="20938531">
            <a:off x="5177238" y="2269975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XCCW Joined 1a" panose="03050602040000000000" pitchFamily="66" charset="0"/>
              </a:rPr>
              <a:t>-</a:t>
            </a:r>
            <a:r>
              <a:rPr lang="en-GB" dirty="0" err="1">
                <a:solidFill>
                  <a:schemeClr val="accent5">
                    <a:lumMod val="75000"/>
                  </a:schemeClr>
                </a:solidFill>
                <a:latin typeface="XCCW Joined 1a" panose="03050602040000000000" pitchFamily="66" charset="0"/>
              </a:rPr>
              <a:t>est</a:t>
            </a:r>
            <a:endParaRPr lang="en-GB" dirty="0">
              <a:solidFill>
                <a:schemeClr val="accent5">
                  <a:lumMod val="75000"/>
                </a:schemeClr>
              </a:solidFill>
              <a:latin typeface="XCCW Joined 1a" panose="03050602040000000000" pitchFamily="66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2370D70-6A75-4994-A53C-126A39E50E43}"/>
              </a:ext>
            </a:extLst>
          </p:cNvPr>
          <p:cNvSpPr txBox="1"/>
          <p:nvPr/>
        </p:nvSpPr>
        <p:spPr>
          <a:xfrm rot="746247">
            <a:off x="4462991" y="2252842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  <a:latin typeface="XCCW Joined 1a" panose="03050602040000000000" pitchFamily="66" charset="0"/>
              </a:rPr>
              <a:t>un-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116B85-926A-49CF-B512-E5F8A4551D22}"/>
              </a:ext>
            </a:extLst>
          </p:cNvPr>
          <p:cNvSpPr txBox="1"/>
          <p:nvPr/>
        </p:nvSpPr>
        <p:spPr>
          <a:xfrm rot="21316093">
            <a:off x="4818361" y="2539216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2">
                    <a:lumMod val="75000"/>
                  </a:schemeClr>
                </a:solidFill>
                <a:latin typeface="XCCW Joined 1a" panose="03050602040000000000" pitchFamily="66" charset="0"/>
              </a:rPr>
              <a:t>r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  <a:latin typeface="XCCW Joined 1b" panose="03050602040000000000" pitchFamily="66" charset="0"/>
              </a:rPr>
              <a:t>e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  <a:latin typeface="XCCW Joined 1a" panose="03050602040000000000" pitchFamily="66" charset="0"/>
              </a:rPr>
              <a:t>-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3ED855-6F69-4AB7-AD9A-A0F063F388B1}"/>
              </a:ext>
            </a:extLst>
          </p:cNvPr>
          <p:cNvSpPr txBox="1"/>
          <p:nvPr/>
        </p:nvSpPr>
        <p:spPr>
          <a:xfrm rot="20571311">
            <a:off x="4457746" y="2871757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C00000"/>
                </a:solidFill>
                <a:latin typeface="XCCW Joined 1a" panose="03050602040000000000" pitchFamily="66" charset="0"/>
              </a:rPr>
              <a:t>dis-</a:t>
            </a:r>
          </a:p>
        </p:txBody>
      </p:sp>
    </p:spTree>
    <p:extLst>
      <p:ext uri="{BB962C8B-B14F-4D97-AF65-F5344CB8AC3E}">
        <p14:creationId xmlns:p14="http://schemas.microsoft.com/office/powerpoint/2010/main" val="3161191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7150D03-E042-47D6-80CD-CE0F691320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457568"/>
              </p:ext>
            </p:extLst>
          </p:nvPr>
        </p:nvGraphicFramePr>
        <p:xfrm>
          <a:off x="130320" y="133350"/>
          <a:ext cx="6575280" cy="8782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3155">
                  <a:extLst>
                    <a:ext uri="{9D8B030D-6E8A-4147-A177-3AD203B41FA5}">
                      <a16:colId xmlns:a16="http://schemas.microsoft.com/office/drawing/2014/main" val="17946756"/>
                    </a:ext>
                  </a:extLst>
                </a:gridCol>
                <a:gridCol w="5772125">
                  <a:extLst>
                    <a:ext uri="{9D8B030D-6E8A-4147-A177-3AD203B41FA5}">
                      <a16:colId xmlns:a16="http://schemas.microsoft.com/office/drawing/2014/main" val="715694887"/>
                    </a:ext>
                  </a:extLst>
                </a:gridCol>
              </a:tblGrid>
              <a:tr h="878205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Using syllables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130000"/>
                        <a:buFont typeface="Wingdings" panose="05000000000000000000" pitchFamily="2" charset="2"/>
                        <a:buChar char="«"/>
                      </a:pP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With adult modelling,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 can identify syllables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in a words and work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together to read them.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8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 I can identify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syllables</a:t>
                      </a: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in a word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and use these to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read the word aloud independently.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800" b="0" dirty="0">
                        <a:solidFill>
                          <a:srgbClr val="00B0F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 I can identify</a:t>
                      </a: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and use syllables to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read a word in my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head.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800" b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I can explain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to others how syllables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in a word can</a:t>
                      </a: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help me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8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read it.</a:t>
                      </a:r>
                      <a:endParaRPr lang="en-GB" sz="2800" b="0" dirty="0">
                        <a:solidFill>
                          <a:srgbClr val="7030A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920769"/>
                  </a:ext>
                </a:extLst>
              </a:tr>
            </a:tbl>
          </a:graphicData>
        </a:graphic>
      </p:graphicFrame>
      <p:pic>
        <p:nvPicPr>
          <p:cNvPr id="3" name="Picture 2" descr="Teacher Talking Student Cartoon High Res Stock Images | Shutterstock">
            <a:extLst>
              <a:ext uri="{FF2B5EF4-FFF2-40B4-BE49-F238E27FC236}">
                <a16:creationId xmlns:a16="http://schemas.microsoft.com/office/drawing/2014/main" id="{C36660F4-5B70-4FB3-B41D-FC16A35E8F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2" t="10000" r="3077" b="10714"/>
          <a:stretch/>
        </p:blipFill>
        <p:spPr bwMode="auto">
          <a:xfrm>
            <a:off x="5139267" y="228600"/>
            <a:ext cx="1484184" cy="14325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1A9031-B7B3-497C-A69C-9029B60A364F}"/>
              </a:ext>
            </a:extLst>
          </p:cNvPr>
          <p:cNvSpPr txBox="1"/>
          <p:nvPr/>
        </p:nvSpPr>
        <p:spPr>
          <a:xfrm>
            <a:off x="5573163" y="292100"/>
            <a:ext cx="1050288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>
                <a:solidFill>
                  <a:schemeClr val="accent1">
                    <a:lumMod val="40000"/>
                    <a:lumOff val="60000"/>
                  </a:schemeClr>
                </a:solidFill>
                <a:latin typeface="XCCW Joined 1a" panose="03050602040000000000" pitchFamily="66" charset="0"/>
              </a:rPr>
              <a:t>el</a:t>
            </a:r>
            <a:r>
              <a:rPr lang="en-GB" sz="300" dirty="0">
                <a:solidFill>
                  <a:schemeClr val="accent1">
                    <a:lumMod val="20000"/>
                    <a:lumOff val="80000"/>
                  </a:schemeClr>
                </a:solidFill>
                <a:latin typeface="XCCW Joined 1a" panose="03050602040000000000" pitchFamily="66" charset="0"/>
              </a:rPr>
              <a:t> </a:t>
            </a:r>
            <a:r>
              <a:rPr lang="en-GB" sz="1050" dirty="0">
                <a:solidFill>
                  <a:schemeClr val="bg1"/>
                </a:solidFill>
                <a:latin typeface="XCCW Joined 1a" panose="03050602040000000000" pitchFamily="66" charset="0"/>
              </a:rPr>
              <a:t>–</a:t>
            </a:r>
            <a:r>
              <a:rPr lang="en-GB" sz="300" dirty="0">
                <a:solidFill>
                  <a:schemeClr val="bg1"/>
                </a:solidFill>
                <a:latin typeface="XCCW Joined 1a" panose="03050602040000000000" pitchFamily="66" charset="0"/>
              </a:rPr>
              <a:t> </a:t>
            </a:r>
            <a:r>
              <a:rPr lang="en-GB" sz="1050" dirty="0">
                <a:solidFill>
                  <a:schemeClr val="accent4">
                    <a:lumMod val="40000"/>
                    <a:lumOff val="60000"/>
                  </a:schemeClr>
                </a:solidFill>
                <a:latin typeface="XCCW Joined 1a" panose="03050602040000000000" pitchFamily="66" charset="0"/>
              </a:rPr>
              <a:t>e</a:t>
            </a:r>
            <a:r>
              <a:rPr lang="en-GB" sz="300" dirty="0">
                <a:solidFill>
                  <a:schemeClr val="bg1"/>
                </a:solidFill>
                <a:latin typeface="XCCW Joined 1a" panose="03050602040000000000" pitchFamily="66" charset="0"/>
              </a:rPr>
              <a:t> </a:t>
            </a:r>
            <a:r>
              <a:rPr lang="en-GB" sz="1050" dirty="0">
                <a:solidFill>
                  <a:schemeClr val="bg1"/>
                </a:solidFill>
                <a:latin typeface="XCCW Joined 1a" panose="03050602040000000000" pitchFamily="66" charset="0"/>
              </a:rPr>
              <a:t>–</a:t>
            </a:r>
            <a:r>
              <a:rPr lang="en-GB" sz="105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XCCW Joined 1a" panose="03050602040000000000" pitchFamily="66" charset="0"/>
              </a:rPr>
              <a:t>phant</a:t>
            </a:r>
            <a:endParaRPr lang="en-GB" sz="1050" dirty="0">
              <a:solidFill>
                <a:schemeClr val="accent2">
                  <a:lumMod val="40000"/>
                  <a:lumOff val="60000"/>
                </a:schemeClr>
              </a:solidFill>
              <a:latin typeface="XCCW Joined 1a" panose="03050602040000000000" pitchFamily="66" charset="0"/>
            </a:endParaRPr>
          </a:p>
          <a:p>
            <a:endParaRPr lang="en-GB" sz="1050" dirty="0">
              <a:solidFill>
                <a:schemeClr val="accent2">
                  <a:lumMod val="40000"/>
                  <a:lumOff val="60000"/>
                </a:schemeClr>
              </a:solidFill>
              <a:latin typeface="XCCW Joined 1a" panose="03050602040000000000" pitchFamily="66" charset="0"/>
            </a:endParaRPr>
          </a:p>
          <a:p>
            <a:r>
              <a:rPr lang="en-GB" sz="1050" dirty="0">
                <a:solidFill>
                  <a:schemeClr val="accent2">
                    <a:lumMod val="40000"/>
                    <a:lumOff val="60000"/>
                  </a:schemeClr>
                </a:solidFill>
                <a:latin typeface="XCCW Joined 1a" panose="03050602040000000000" pitchFamily="66" charset="0"/>
              </a:rPr>
              <a:t>  </a:t>
            </a:r>
            <a:r>
              <a:rPr lang="en-GB" sz="1050" dirty="0">
                <a:solidFill>
                  <a:schemeClr val="bg1"/>
                </a:solidFill>
                <a:latin typeface="XCCW Joined 1a" panose="03050602040000000000" pitchFamily="66" charset="0"/>
              </a:rPr>
              <a:t>elephant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969FB1-C678-4D90-A990-830E3307BF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6281" y="7567706"/>
            <a:ext cx="1787170" cy="12841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A21F0D-9B86-459E-8FF5-1A550CA6FD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836279" y="6732695"/>
            <a:ext cx="1629065" cy="99129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0EC8047-7711-46F1-9BE0-23A4A15B42FB}"/>
              </a:ext>
            </a:extLst>
          </p:cNvPr>
          <p:cNvSpPr/>
          <p:nvPr/>
        </p:nvSpPr>
        <p:spPr>
          <a:xfrm>
            <a:off x="4939268" y="6912114"/>
            <a:ext cx="3429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XCCW Joined 1a" panose="03050602040000000000" pitchFamily="66" charset="0"/>
              </a:rPr>
              <a:t>el</a:t>
            </a:r>
            <a:r>
              <a:rPr lang="en-GB" sz="600" dirty="0">
                <a:solidFill>
                  <a:schemeClr val="accent1">
                    <a:lumMod val="20000"/>
                    <a:lumOff val="80000"/>
                  </a:schemeClr>
                </a:solidFill>
                <a:latin typeface="XCCW Joined 1a" panose="03050602040000000000" pitchFamily="66" charset="0"/>
              </a:rPr>
              <a:t> </a:t>
            </a:r>
            <a:r>
              <a:rPr lang="en-GB" sz="1400" dirty="0">
                <a:latin typeface="XCCW Joined 1a" panose="03050602040000000000" pitchFamily="66" charset="0"/>
              </a:rPr>
              <a:t>–</a:t>
            </a:r>
            <a:r>
              <a:rPr lang="en-GB" sz="600" dirty="0">
                <a:solidFill>
                  <a:schemeClr val="bg1"/>
                </a:solidFill>
                <a:latin typeface="XCCW Joined 1a" panose="03050602040000000000" pitchFamily="66" charset="0"/>
              </a:rPr>
              <a:t> </a:t>
            </a:r>
            <a:r>
              <a:rPr lang="en-GB" sz="1400" dirty="0">
                <a:solidFill>
                  <a:srgbClr val="92D050"/>
                </a:solidFill>
                <a:latin typeface="XCCW Joined 1a" panose="03050602040000000000" pitchFamily="66" charset="0"/>
              </a:rPr>
              <a:t>e</a:t>
            </a:r>
            <a:r>
              <a:rPr lang="en-GB" sz="600" dirty="0">
                <a:solidFill>
                  <a:srgbClr val="92D050"/>
                </a:solidFill>
                <a:latin typeface="XCCW Joined 1a" panose="03050602040000000000" pitchFamily="66" charset="0"/>
              </a:rPr>
              <a:t> </a:t>
            </a:r>
            <a:r>
              <a:rPr lang="en-GB" sz="1400" dirty="0">
                <a:latin typeface="XCCW Joined 1a" panose="03050602040000000000" pitchFamily="66" charset="0"/>
              </a:rPr>
              <a:t>–</a:t>
            </a:r>
            <a:r>
              <a:rPr lang="en-GB" sz="1400" dirty="0" err="1">
                <a:solidFill>
                  <a:schemeClr val="accent2">
                    <a:lumMod val="75000"/>
                  </a:schemeClr>
                </a:solidFill>
                <a:latin typeface="XCCW Joined 1a" panose="03050602040000000000" pitchFamily="66" charset="0"/>
              </a:rPr>
              <a:t>phant</a:t>
            </a:r>
            <a:endParaRPr lang="en-GB" sz="1400" dirty="0">
              <a:solidFill>
                <a:schemeClr val="accent2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r>
              <a:rPr lang="en-GB" sz="900" dirty="0">
                <a:latin typeface="XCCW Joined 1a" panose="03050602040000000000" pitchFamily="66" charset="0"/>
              </a:rPr>
              <a:t> </a:t>
            </a:r>
          </a:p>
          <a:p>
            <a:r>
              <a:rPr lang="en-GB" sz="1400" dirty="0">
                <a:latin typeface="XCCW Joined 1a" panose="03050602040000000000" pitchFamily="66" charset="0"/>
              </a:rPr>
              <a:t> elephant</a:t>
            </a:r>
            <a:endParaRPr lang="en-GB" sz="1400" dirty="0">
              <a:solidFill>
                <a:schemeClr val="accent2">
                  <a:lumMod val="40000"/>
                  <a:lumOff val="60000"/>
                </a:schemeClr>
              </a:solidFill>
              <a:latin typeface="XCCW Joined 1a" panose="03050602040000000000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41964CA-C782-4EE8-B166-26B2DF88BD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0480" y="5444172"/>
            <a:ext cx="1169605" cy="1169605"/>
          </a:xfrm>
          <a:prstGeom prst="rect">
            <a:avLst/>
          </a:prstGeom>
        </p:spPr>
      </p:pic>
      <p:pic>
        <p:nvPicPr>
          <p:cNvPr id="10" name="Picture 10" descr="Cartoon Bubble | Free Stock Photo | Illustration of a cartoon ">
            <a:extLst>
              <a:ext uri="{FF2B5EF4-FFF2-40B4-BE49-F238E27FC236}">
                <a16:creationId xmlns:a16="http://schemas.microsoft.com/office/drawing/2014/main" id="{B87E7B17-B827-4F9D-9E82-0527F033C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56" y="4263971"/>
            <a:ext cx="1999213" cy="143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Kids Reading Aloud High Res Stock Images | Shutterstock">
            <a:extLst>
              <a:ext uri="{FF2B5EF4-FFF2-40B4-BE49-F238E27FC236}">
                <a16:creationId xmlns:a16="http://schemas.microsoft.com/office/drawing/2014/main" id="{40F246E7-F5A0-4442-88FF-7C27BEAC8E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08" t="11106" r="55625" b="16739"/>
          <a:stretch/>
        </p:blipFill>
        <p:spPr bwMode="auto">
          <a:xfrm>
            <a:off x="4390477" y="3081453"/>
            <a:ext cx="1097582" cy="123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A104030-488E-434D-A05D-7CE2236BFC63}"/>
              </a:ext>
            </a:extLst>
          </p:cNvPr>
          <p:cNvSpPr/>
          <p:nvPr/>
        </p:nvSpPr>
        <p:spPr>
          <a:xfrm>
            <a:off x="4963904" y="4583232"/>
            <a:ext cx="1263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XCCW Joined 1a" panose="03050602040000000000" pitchFamily="66" charset="0"/>
              </a:rPr>
              <a:t>el</a:t>
            </a:r>
            <a:r>
              <a:rPr lang="en-GB" dirty="0">
                <a:solidFill>
                  <a:srgbClr val="92D050"/>
                </a:solidFill>
                <a:latin typeface="XCCW Joined 1a" panose="03050602040000000000" pitchFamily="66" charset="0"/>
              </a:rPr>
              <a:t>e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  <a:latin typeface="XCCW Joined 1a" panose="03050602040000000000" pitchFamily="66" charset="0"/>
              </a:rPr>
              <a:t>phant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4" name="Picture 2" descr="47321620-speech-bubble-sketch-vector-illustration - Delicious Film Catering">
            <a:extLst>
              <a:ext uri="{FF2B5EF4-FFF2-40B4-BE49-F238E27FC236}">
                <a16:creationId xmlns:a16="http://schemas.microsoft.com/office/drawing/2014/main" id="{EE1E5C7B-757A-40DC-8BD3-183E71E40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91" y="2251337"/>
            <a:ext cx="2236277" cy="115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104AC0A-73AC-4A45-B1C6-2916735FCFE9}"/>
              </a:ext>
            </a:extLst>
          </p:cNvPr>
          <p:cNvSpPr/>
          <p:nvPr/>
        </p:nvSpPr>
        <p:spPr>
          <a:xfrm>
            <a:off x="4858269" y="2403885"/>
            <a:ext cx="3429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XCCW Joined 1a" panose="03050602040000000000" pitchFamily="66" charset="0"/>
              </a:rPr>
              <a:t>el</a:t>
            </a:r>
            <a:r>
              <a:rPr lang="en-GB" sz="700" dirty="0">
                <a:solidFill>
                  <a:schemeClr val="accent1">
                    <a:lumMod val="20000"/>
                    <a:lumOff val="80000"/>
                  </a:schemeClr>
                </a:solidFill>
                <a:latin typeface="XCCW Joined 1a" panose="03050602040000000000" pitchFamily="66" charset="0"/>
              </a:rPr>
              <a:t> </a:t>
            </a:r>
            <a:r>
              <a:rPr lang="en-GB" sz="1600" dirty="0">
                <a:latin typeface="XCCW Joined 1a" panose="03050602040000000000" pitchFamily="66" charset="0"/>
              </a:rPr>
              <a:t>–</a:t>
            </a:r>
            <a:r>
              <a:rPr lang="en-GB" sz="700" dirty="0">
                <a:solidFill>
                  <a:schemeClr val="bg1"/>
                </a:solidFill>
                <a:latin typeface="XCCW Joined 1a" panose="03050602040000000000" pitchFamily="66" charset="0"/>
              </a:rPr>
              <a:t> </a:t>
            </a:r>
            <a:r>
              <a:rPr lang="en-GB" sz="1600" dirty="0">
                <a:solidFill>
                  <a:srgbClr val="92D050"/>
                </a:solidFill>
                <a:latin typeface="XCCW Joined 1a" panose="03050602040000000000" pitchFamily="66" charset="0"/>
              </a:rPr>
              <a:t>e</a:t>
            </a:r>
            <a:r>
              <a:rPr lang="en-GB" sz="700" dirty="0">
                <a:solidFill>
                  <a:srgbClr val="92D050"/>
                </a:solidFill>
                <a:latin typeface="XCCW Joined 1a" panose="03050602040000000000" pitchFamily="66" charset="0"/>
              </a:rPr>
              <a:t> </a:t>
            </a:r>
            <a:r>
              <a:rPr lang="en-GB" sz="1600" dirty="0">
                <a:latin typeface="XCCW Joined 1a" panose="03050602040000000000" pitchFamily="66" charset="0"/>
              </a:rPr>
              <a:t>–</a:t>
            </a:r>
            <a:r>
              <a:rPr lang="en-GB" sz="1600" dirty="0" err="1">
                <a:solidFill>
                  <a:schemeClr val="accent2">
                    <a:lumMod val="75000"/>
                  </a:schemeClr>
                </a:solidFill>
                <a:latin typeface="XCCW Joined 1a" panose="03050602040000000000" pitchFamily="66" charset="0"/>
              </a:rPr>
              <a:t>phant</a:t>
            </a:r>
            <a:endParaRPr lang="en-GB" sz="1600" dirty="0">
              <a:solidFill>
                <a:schemeClr val="accent2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r>
              <a:rPr lang="en-GB" sz="1000" dirty="0">
                <a:latin typeface="XCCW Joined 1a" panose="03050602040000000000" pitchFamily="66" charset="0"/>
              </a:rPr>
              <a:t> </a:t>
            </a:r>
          </a:p>
          <a:p>
            <a:r>
              <a:rPr lang="en-GB" sz="1600" dirty="0">
                <a:latin typeface="XCCW Joined 1a" panose="03050602040000000000" pitchFamily="66" charset="0"/>
              </a:rPr>
              <a:t> elephant</a:t>
            </a:r>
            <a:endParaRPr lang="en-GB" sz="1600" dirty="0">
              <a:solidFill>
                <a:schemeClr val="accent2">
                  <a:lumMod val="40000"/>
                  <a:lumOff val="60000"/>
                </a:schemeClr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036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7150D03-E042-47D6-80CD-CE0F691320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691496"/>
              </p:ext>
            </p:extLst>
          </p:nvPr>
        </p:nvGraphicFramePr>
        <p:xfrm>
          <a:off x="130320" y="133350"/>
          <a:ext cx="6575280" cy="8782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3155">
                  <a:extLst>
                    <a:ext uri="{9D8B030D-6E8A-4147-A177-3AD203B41FA5}">
                      <a16:colId xmlns:a16="http://schemas.microsoft.com/office/drawing/2014/main" val="17946756"/>
                    </a:ext>
                  </a:extLst>
                </a:gridCol>
                <a:gridCol w="5772125">
                  <a:extLst>
                    <a:ext uri="{9D8B030D-6E8A-4147-A177-3AD203B41FA5}">
                      <a16:colId xmlns:a16="http://schemas.microsoft.com/office/drawing/2014/main" val="715694887"/>
                    </a:ext>
                  </a:extLst>
                </a:gridCol>
              </a:tblGrid>
              <a:tr h="878205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Challenging words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</a:t>
                      </a:r>
                      <a:r>
                        <a:rPr lang="en-GB" sz="24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With adult modelling,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I can discuss words I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will find challenging to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read and work together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to read them.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4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 I can recognise</a:t>
                      </a:r>
                      <a:r>
                        <a:rPr lang="en-GB" sz="24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words that I find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challenging to read and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ask for prompts and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clues if I am stuck.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400" b="0" dirty="0">
                        <a:solidFill>
                          <a:srgbClr val="00B0F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 I can recognise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words that I</a:t>
                      </a:r>
                      <a:r>
                        <a:rPr lang="en-GB" sz="24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 find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challenging to read and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use self-scaffolding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r>
                        <a:rPr lang="en-GB" sz="2400" b="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strategies to read these. </a:t>
                      </a:r>
                    </a:p>
                    <a:p>
                      <a:pPr marL="0" indent="0">
                        <a:buSzPct val="130000"/>
                        <a:buFont typeface="Wingdings" panose="05000000000000000000" pitchFamily="2" charset="2"/>
                        <a:buNone/>
                      </a:pPr>
                      <a:endParaRPr lang="en-GB" sz="2400" b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3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sym typeface="Wingdings" panose="05000000000000000000" pitchFamily="2" charset="2"/>
                        </a:rPr>
                        <a:t> </a:t>
                      </a:r>
                      <a:r>
                        <a:rPr lang="en-GB" sz="24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I can explain to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3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4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others why a word is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3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4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challenging and suggest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3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4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strategies they could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30000"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2400" b="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use to read it.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920769"/>
                  </a:ext>
                </a:extLst>
              </a:tr>
            </a:tbl>
          </a:graphicData>
        </a:graphic>
      </p:graphicFrame>
      <p:pic>
        <p:nvPicPr>
          <p:cNvPr id="3" name="Picture 2" descr="Teacher Talking Student Cartoon High Res Stock Images | Shutterstock">
            <a:extLst>
              <a:ext uri="{FF2B5EF4-FFF2-40B4-BE49-F238E27FC236}">
                <a16:creationId xmlns:a16="http://schemas.microsoft.com/office/drawing/2014/main" id="{EF9D07BD-2868-487F-A9DC-C5A6DDB3DF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2" t="10000" r="3077" b="10714"/>
          <a:stretch/>
        </p:blipFill>
        <p:spPr bwMode="auto">
          <a:xfrm>
            <a:off x="4836281" y="228599"/>
            <a:ext cx="1787170" cy="172500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65069A-95B5-46DD-A16A-ED52AD4646EE}"/>
              </a:ext>
            </a:extLst>
          </p:cNvPr>
          <p:cNvSpPr txBox="1"/>
          <p:nvPr/>
        </p:nvSpPr>
        <p:spPr>
          <a:xfrm>
            <a:off x="5341020" y="259858"/>
            <a:ext cx="1152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accent1">
                    <a:lumMod val="40000"/>
                    <a:lumOff val="60000"/>
                  </a:schemeClr>
                </a:solidFill>
                <a:latin typeface="XCCW Joined 1a" panose="03050602040000000000" pitchFamily="66" charset="0"/>
              </a:rPr>
              <a:t> ancient</a:t>
            </a:r>
            <a:endParaRPr lang="en-GB" sz="1600" dirty="0">
              <a:solidFill>
                <a:schemeClr val="bg1"/>
              </a:solidFill>
              <a:latin typeface="XCCW Joined 1a" panose="03050602040000000000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7A74C0-6733-4D19-8C3A-BAC7DE7A1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6281" y="7567706"/>
            <a:ext cx="1787170" cy="12841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D5FBC4-8DC3-457E-9606-37A1400E87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518211" y="6700423"/>
            <a:ext cx="2105239" cy="9912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CD98F3-A29C-42F0-A449-E870106D90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0480" y="5444172"/>
            <a:ext cx="1169605" cy="1169605"/>
          </a:xfrm>
          <a:prstGeom prst="rect">
            <a:avLst/>
          </a:prstGeom>
        </p:spPr>
      </p:pic>
      <p:pic>
        <p:nvPicPr>
          <p:cNvPr id="12" name="Picture 10" descr="Cartoon Bubble | Free Stock Photo | Illustration of a cartoon ">
            <a:extLst>
              <a:ext uri="{FF2B5EF4-FFF2-40B4-BE49-F238E27FC236}">
                <a16:creationId xmlns:a16="http://schemas.microsoft.com/office/drawing/2014/main" id="{9951E4AE-7087-49AD-B8B7-6C7B7E3DD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56" y="4263971"/>
            <a:ext cx="1999213" cy="1555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Kids Reading Aloud High Res Stock Images | Shutterstock">
            <a:extLst>
              <a:ext uri="{FF2B5EF4-FFF2-40B4-BE49-F238E27FC236}">
                <a16:creationId xmlns:a16="http://schemas.microsoft.com/office/drawing/2014/main" id="{28B961C8-9443-4A78-A481-6C2D45B723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08" t="11106" r="55625" b="16739"/>
          <a:stretch/>
        </p:blipFill>
        <p:spPr bwMode="auto">
          <a:xfrm>
            <a:off x="4390477" y="3081453"/>
            <a:ext cx="1097582" cy="123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47321620-speech-bubble-sketch-vector-illustration - Delicious Film Catering">
            <a:extLst>
              <a:ext uri="{FF2B5EF4-FFF2-40B4-BE49-F238E27FC236}">
                <a16:creationId xmlns:a16="http://schemas.microsoft.com/office/drawing/2014/main" id="{93E59955-5FC6-414C-8374-A6849A1A8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91" y="2125539"/>
            <a:ext cx="2236277" cy="128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AD3FFBA-C328-4CC8-A5BF-6D68A25CA548}"/>
              </a:ext>
            </a:extLst>
          </p:cNvPr>
          <p:cNvSpPr/>
          <p:nvPr/>
        </p:nvSpPr>
        <p:spPr>
          <a:xfrm>
            <a:off x="4768529" y="2288876"/>
            <a:ext cx="16529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XCCW Joined 1a" panose="03050602040000000000" pitchFamily="66" charset="0"/>
              </a:rPr>
              <a:t>Can yo</a:t>
            </a:r>
            <a:r>
              <a:rPr lang="en-GB" dirty="0">
                <a:latin typeface="XCCW Joined 1b" panose="03050602040000000000" pitchFamily="66" charset="0"/>
              </a:rPr>
              <a:t>u</a:t>
            </a:r>
            <a:r>
              <a:rPr lang="en-GB" dirty="0">
                <a:latin typeface="XCCW Joined 1a" panose="03050602040000000000" pitchFamily="66" charset="0"/>
              </a:rPr>
              <a:t> giv</a:t>
            </a:r>
            <a:r>
              <a:rPr lang="en-GB" dirty="0">
                <a:latin typeface="XCCW Joined 1b" panose="03050602040000000000" pitchFamily="66" charset="0"/>
              </a:rPr>
              <a:t>e</a:t>
            </a:r>
            <a:r>
              <a:rPr lang="en-GB" dirty="0">
                <a:latin typeface="XCCW Joined 1a" panose="03050602040000000000" pitchFamily="66" charset="0"/>
              </a:rPr>
              <a:t> me a clue?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9386518-F28D-4BD0-9DC3-E1C71586F22C}"/>
              </a:ext>
            </a:extLst>
          </p:cNvPr>
          <p:cNvSpPr/>
          <p:nvPr/>
        </p:nvSpPr>
        <p:spPr>
          <a:xfrm>
            <a:off x="4662362" y="4456824"/>
            <a:ext cx="199140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XCCW Joined 1a" panose="03050602040000000000" pitchFamily="66" charset="0"/>
              </a:rPr>
              <a:t>      Ho</a:t>
            </a:r>
            <a:r>
              <a:rPr lang="en-GB" sz="1100" dirty="0">
                <a:latin typeface="XCCW Joined 1b" panose="03050602040000000000" pitchFamily="66" charset="0"/>
              </a:rPr>
              <a:t>w</a:t>
            </a:r>
            <a:r>
              <a:rPr lang="en-GB" sz="1100" dirty="0">
                <a:latin typeface="XCCW Joined 1a" panose="03050602040000000000" pitchFamily="66" charset="0"/>
              </a:rPr>
              <a:t> can I</a:t>
            </a:r>
          </a:p>
          <a:p>
            <a:r>
              <a:rPr lang="en-GB" sz="1100" dirty="0">
                <a:latin typeface="XCCW Joined 1a" panose="03050602040000000000" pitchFamily="66" charset="0"/>
              </a:rPr>
              <a:t> work out what</a:t>
            </a:r>
          </a:p>
          <a:p>
            <a:r>
              <a:rPr lang="en-GB" sz="1100" dirty="0">
                <a:latin typeface="XCCW Joined 1a" panose="03050602040000000000" pitchFamily="66" charset="0"/>
              </a:rPr>
              <a:t>    the word says? 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89052F-A035-495B-84CD-7C0FA969F69E}"/>
              </a:ext>
            </a:extLst>
          </p:cNvPr>
          <p:cNvSpPr/>
          <p:nvPr/>
        </p:nvSpPr>
        <p:spPr>
          <a:xfrm>
            <a:off x="4539926" y="6757031"/>
            <a:ext cx="1991406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>
                <a:latin typeface="XCCW Joined 1a" panose="03050602040000000000" pitchFamily="66" charset="0"/>
              </a:rPr>
              <a:t>     I can see</a:t>
            </a:r>
          </a:p>
          <a:p>
            <a:r>
              <a:rPr lang="en-GB" sz="1050" dirty="0">
                <a:latin typeface="XCCW Joined 1a" panose="03050602040000000000" pitchFamily="66" charset="0"/>
              </a:rPr>
              <a:t> </a:t>
            </a:r>
            <a:r>
              <a:rPr lang="en-GB" sz="1050" b="1" dirty="0">
                <a:solidFill>
                  <a:srgbClr val="0070C0"/>
                </a:solidFill>
                <a:latin typeface="XCCW Joined 1a" panose="03050602040000000000" pitchFamily="66" charset="0"/>
              </a:rPr>
              <a:t>an</a:t>
            </a:r>
            <a:r>
              <a:rPr lang="en-GB" sz="1050" dirty="0">
                <a:latin typeface="XCCW Joined 1a" panose="03050602040000000000" pitchFamily="66" charset="0"/>
              </a:rPr>
              <a:t> at the start and    </a:t>
            </a:r>
          </a:p>
          <a:p>
            <a:r>
              <a:rPr lang="en-GB" sz="1050" dirty="0">
                <a:latin typeface="XCCW Joined 1a" panose="03050602040000000000" pitchFamily="66" charset="0"/>
              </a:rPr>
              <a:t> </a:t>
            </a:r>
            <a:r>
              <a:rPr lang="en-GB" sz="1050" b="1" dirty="0" err="1">
                <a:solidFill>
                  <a:srgbClr val="0070C0"/>
                </a:solidFill>
                <a:latin typeface="XCCW Joined 1a" panose="03050602040000000000" pitchFamily="66" charset="0"/>
              </a:rPr>
              <a:t>ent</a:t>
            </a:r>
            <a:r>
              <a:rPr lang="en-GB" sz="1050" dirty="0">
                <a:latin typeface="XCCW Joined 1a" panose="03050602040000000000" pitchFamily="66" charset="0"/>
              </a:rPr>
              <a:t> at the end. The    </a:t>
            </a:r>
          </a:p>
          <a:p>
            <a:r>
              <a:rPr lang="en-GB" sz="1050" dirty="0">
                <a:latin typeface="XCCW Joined 1a" panose="03050602040000000000" pitchFamily="66" charset="0"/>
              </a:rPr>
              <a:t>    </a:t>
            </a:r>
            <a:r>
              <a:rPr lang="en-GB" sz="1050" b="1" dirty="0">
                <a:solidFill>
                  <a:srgbClr val="0070C0"/>
                </a:solidFill>
                <a:latin typeface="XCCW Joined 1a" panose="03050602040000000000" pitchFamily="66" charset="0"/>
              </a:rPr>
              <a:t>ci</a:t>
            </a:r>
            <a:r>
              <a:rPr lang="en-GB" sz="1050" dirty="0">
                <a:latin typeface="XCCW Joined 1a" panose="03050602040000000000" pitchFamily="66" charset="0"/>
              </a:rPr>
              <a:t> can make a    </a:t>
            </a:r>
          </a:p>
          <a:p>
            <a:r>
              <a:rPr lang="en-GB" sz="1050" dirty="0">
                <a:latin typeface="XCCW Joined 1a" panose="03050602040000000000" pitchFamily="66" charset="0"/>
              </a:rPr>
              <a:t>      </a:t>
            </a:r>
            <a:r>
              <a:rPr lang="en-GB" sz="1050" dirty="0" err="1">
                <a:latin typeface="XCCW Joined 1a" panose="03050602040000000000" pitchFamily="66" charset="0"/>
              </a:rPr>
              <a:t>ch</a:t>
            </a:r>
            <a:r>
              <a:rPr lang="en-GB" sz="1050" dirty="0">
                <a:latin typeface="XCCW Joined 1a" panose="03050602040000000000" pitchFamily="66" charset="0"/>
              </a:rPr>
              <a:t> sound.</a:t>
            </a:r>
          </a:p>
        </p:txBody>
      </p:sp>
    </p:spTree>
    <p:extLst>
      <p:ext uri="{BB962C8B-B14F-4D97-AF65-F5344CB8AC3E}">
        <p14:creationId xmlns:p14="http://schemas.microsoft.com/office/powerpoint/2010/main" val="1776245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501</TotalTime>
  <Words>806</Words>
  <Application>Microsoft Office PowerPoint</Application>
  <PresentationFormat>On-screen Show (4:3)</PresentationFormat>
  <Paragraphs>177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Wingdings</vt:lpstr>
      <vt:lpstr>XCCW Joined 1a</vt:lpstr>
      <vt:lpstr>XCCW Joined 1b</vt:lpstr>
      <vt:lpstr>Office Theme</vt:lpstr>
      <vt:lpstr>Decoding in a text.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Launde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Decoding in a text.</dc:title>
  <dc:creator>Lindsey Calow</dc:creator>
  <cp:lastModifiedBy>Mel Pickford</cp:lastModifiedBy>
  <cp:revision>39</cp:revision>
  <cp:lastPrinted>2021-03-17T15:30:59Z</cp:lastPrinted>
  <dcterms:created xsi:type="dcterms:W3CDTF">2020-12-28T13:49:24Z</dcterms:created>
  <dcterms:modified xsi:type="dcterms:W3CDTF">2021-06-05T11:38:19Z</dcterms:modified>
</cp:coreProperties>
</file>