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3" autoAdjust="0"/>
    <p:restoredTop sz="94660"/>
  </p:normalViewPr>
  <p:slideViewPr>
    <p:cSldViewPr snapToGrid="0">
      <p:cViewPr varScale="1">
        <p:scale>
          <a:sx n="86" d="100"/>
          <a:sy n="86" d="100"/>
        </p:scale>
        <p:origin x="108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3973715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41040643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2850688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938373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1731952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3786660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1498903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1159215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570483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3590042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2632182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BBE4BD-7C44-4668-8135-6C034965DA41}" type="datetimeFigureOut">
              <a:rPr lang="en-GB" smtClean="0"/>
              <a:t>19/02/2022</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A6F8E3-A17B-46C4-A97D-2F0E1C94439D}" type="slidenum">
              <a:rPr lang="en-GB" smtClean="0"/>
              <a:t>‹#›</a:t>
            </a:fld>
            <a:endParaRPr lang="en-GB" dirty="0"/>
          </a:p>
        </p:txBody>
      </p:sp>
    </p:spTree>
    <p:extLst>
      <p:ext uri="{BB962C8B-B14F-4D97-AF65-F5344CB8AC3E}">
        <p14:creationId xmlns:p14="http://schemas.microsoft.com/office/powerpoint/2010/main" val="110336453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hyperlink" Target="https://www.ncetm.org.uk/media/yshp1gxs/ncetm_mm_sp1_y2_se12_teach.pdf#page=8" TargetMode="External"/><Relationship Id="rId13" Type="http://schemas.openxmlformats.org/officeDocument/2006/relationships/hyperlink" Target="https://www.ncetm.org.uk/media/mtnfmije/ncetm_mm_sp1_y2_se14_teach.pdf#page=4" TargetMode="External"/><Relationship Id="rId3" Type="http://schemas.openxmlformats.org/officeDocument/2006/relationships/hyperlink" Target="https://www.ncetm.org.uk/classroom-resources/cp-year-2-unit-1-numbers-10-to-100/" TargetMode="External"/><Relationship Id="rId7" Type="http://schemas.openxmlformats.org/officeDocument/2006/relationships/hyperlink" Target="https://www.ncetm.org.uk/media/x51ltghh/ncetm_mm_sp1_y2_se11_teach.pdf#page=4" TargetMode="External"/><Relationship Id="rId12" Type="http://schemas.openxmlformats.org/officeDocument/2006/relationships/hyperlink" Target="https://www.ncetm.org.uk/media/42vbjgqs/ncetm_mm_sp1_y2_se13_teach.pdf#page=4" TargetMode="External"/><Relationship Id="rId2" Type="http://schemas.openxmlformats.org/officeDocument/2006/relationships/hyperlink" Target="https://assets.publishing.service.gov.uk/government/uploads/system/uploads/attachment_data/file/897806/Maths_guidance_KS_1_and_2.pdf" TargetMode="External"/><Relationship Id="rId1" Type="http://schemas.openxmlformats.org/officeDocument/2006/relationships/slideLayout" Target="../slideLayouts/slideLayout7.xml"/><Relationship Id="rId6" Type="http://schemas.openxmlformats.org/officeDocument/2006/relationships/hyperlink" Target="https://www.ncetm.org.uk/classroom-resources/cp-year-2-unit-2-calculations-within-20/" TargetMode="External"/><Relationship Id="rId11" Type="http://schemas.openxmlformats.org/officeDocument/2006/relationships/hyperlink" Target="https://www.ncetm.org.uk/classroom-resources/cp-year-2-unit-4-addition-and-subtraction-of-two-digit-numbers-1/" TargetMode="External"/><Relationship Id="rId5" Type="http://schemas.openxmlformats.org/officeDocument/2006/relationships/hyperlink" Target="https://www.ncetm.org.uk/media/lkkpii32/ncetm_mm_sp1_y1_se09_teach.pdf#page=5" TargetMode="External"/><Relationship Id="rId10" Type="http://schemas.openxmlformats.org/officeDocument/2006/relationships/hyperlink" Target="https://www.ncetm.org.uk/media/2kvle54l/ncetm_mm_sp1_y1_se07_teach.pdf#page=10" TargetMode="External"/><Relationship Id="rId4" Type="http://schemas.openxmlformats.org/officeDocument/2006/relationships/hyperlink" Target="https://www.ncetm.org.uk/media/ikjbjpbo/ncetm_mm_sp1_y1_se08_teach.pdf#page=4" TargetMode="External"/><Relationship Id="rId9" Type="http://schemas.openxmlformats.org/officeDocument/2006/relationships/hyperlink" Target="https://www.ncetm.org.uk/classroom-resources/cp-year-2-unit-3-fluently-add-and-subtract-within-10/" TargetMode="External"/><Relationship Id="rId14" Type="http://schemas.openxmlformats.org/officeDocument/2006/relationships/hyperlink" Target="https://www.ncetm.org.uk/classroom-resources/cp-year-2-curriculum-map/"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ncetm.org.uk/classroom-resources/cp-year-2-unit-6-introduction-to-division-structures/" TargetMode="External"/><Relationship Id="rId13" Type="http://schemas.openxmlformats.org/officeDocument/2006/relationships/hyperlink" Target="https://www.ncetm.org.uk/media/k5yjquja/ncetm_mm_sp1_y2_se15_teach.pdf#page=5" TargetMode="External"/><Relationship Id="rId3" Type="http://schemas.openxmlformats.org/officeDocument/2006/relationships/hyperlink" Target="https://www.ncetm.org.uk/classroom-resources/cp-year-2-unit-5-introduction-to-multiplication/" TargetMode="External"/><Relationship Id="rId7" Type="http://schemas.openxmlformats.org/officeDocument/2006/relationships/hyperlink" Target="https://www.ncetm.org.uk/media/2zypudw2/ncetm_spine2_segment05_y2.pdf#page=4" TargetMode="External"/><Relationship Id="rId12" Type="http://schemas.openxmlformats.org/officeDocument/2006/relationships/hyperlink" Target="https://www.ncetm.org.uk/classroom-resources/cp-year-2-unit-8-addition-and-subtraction-of-two-digit-numbers-2-1/" TargetMode="External"/><Relationship Id="rId2" Type="http://schemas.openxmlformats.org/officeDocument/2006/relationships/hyperlink" Target="https://assets.publishing.service.gov.uk/government/uploads/system/uploads/attachment_data/file/897806/Maths_guidance_KS_1_and_2.pdf" TargetMode="External"/><Relationship Id="rId1" Type="http://schemas.openxmlformats.org/officeDocument/2006/relationships/slideLayout" Target="../slideLayouts/slideLayout7.xml"/><Relationship Id="rId6" Type="http://schemas.openxmlformats.org/officeDocument/2006/relationships/hyperlink" Target="https://www.ncetm.org.uk/media/bydb1b5z/ncetm_spine2_segment04_y2.pdf#page=4" TargetMode="External"/><Relationship Id="rId11" Type="http://schemas.openxmlformats.org/officeDocument/2006/relationships/hyperlink" Target="https://assets.publishing.service.gov.uk/government/uploads/system/uploads/attachment_data/file/897806/Maths_guidance_KS_1_and_2.pdf#page=74" TargetMode="External"/><Relationship Id="rId5" Type="http://schemas.openxmlformats.org/officeDocument/2006/relationships/hyperlink" Target="https://www.ncetm.org.uk/media/gaalxare/ncetm_spine2_segment03_y2.pdf#page=4" TargetMode="External"/><Relationship Id="rId10" Type="http://schemas.openxmlformats.org/officeDocument/2006/relationships/hyperlink" Target="https://www.ncetm.org.uk/classroom-resources/cp-year-2-unit-7-shape/" TargetMode="External"/><Relationship Id="rId4" Type="http://schemas.openxmlformats.org/officeDocument/2006/relationships/hyperlink" Target="https://www.ncetm.org.uk/media/8d84023fc6a3601/ncetm_spine2_segment02_y2.pdf#page=4" TargetMode="External"/><Relationship Id="rId9" Type="http://schemas.openxmlformats.org/officeDocument/2006/relationships/hyperlink" Target="https://www.ncetm.org.uk/media/e3gpoxwb/ncetm_spine2_segment06_y2.pdf#page=5" TargetMode="External"/><Relationship Id="rId14" Type="http://schemas.openxmlformats.org/officeDocument/2006/relationships/hyperlink" Target="https://www.ncetm.org.uk/media/wkifungw/ncetm_mm_sp1_y2_se16_teach.pdf#page=4"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www.ncetm.org.uk/classroom-resources/cp-year-2-unit-13-multiplication-and-division-doubling-halving-quotitive-and-partitive-division/" TargetMode="External"/><Relationship Id="rId3" Type="http://schemas.openxmlformats.org/officeDocument/2006/relationships/hyperlink" Target="https://www.ncetm.org.uk/classroom-resources/cp-year-2-unit-9-money/" TargetMode="External"/><Relationship Id="rId7" Type="http://schemas.openxmlformats.org/officeDocument/2006/relationships/hyperlink" Target="https://www.ncetm.org.uk/classroom-resources/cp-year-2-unit-12-position-and-direction/" TargetMode="External"/><Relationship Id="rId2" Type="http://schemas.openxmlformats.org/officeDocument/2006/relationships/hyperlink" Target="https://assets.publishing.service.gov.uk/government/uploads/system/uploads/attachment_data/file/897806/Maths_guidance_KS_1_and_2.pdf" TargetMode="External"/><Relationship Id="rId1" Type="http://schemas.openxmlformats.org/officeDocument/2006/relationships/slideLayout" Target="../slideLayouts/slideLayout7.xml"/><Relationship Id="rId6" Type="http://schemas.openxmlformats.org/officeDocument/2006/relationships/hyperlink" Target="https://www.ncetm.org.uk/classroom-resources/cp-year-2-unit-11-time/" TargetMode="External"/><Relationship Id="rId11" Type="http://schemas.openxmlformats.org/officeDocument/2006/relationships/hyperlink" Target="https://www.ncetm.org.uk/classroom-resources/cp-year-2-unit-14-sense-of-measure-capacity-volume-mass/" TargetMode="External"/><Relationship Id="rId5" Type="http://schemas.openxmlformats.org/officeDocument/2006/relationships/hyperlink" Target="https://www.ncetm.org.uk/media/35fp13yk/ncetm_spine3_segment00_y2.pdf#page=2" TargetMode="External"/><Relationship Id="rId10" Type="http://schemas.openxmlformats.org/officeDocument/2006/relationships/hyperlink" Target="https://www.ncetm.org.uk/media/e3gpoxwb/ncetm_spine2_segment06_y2.pdf#page=41" TargetMode="External"/><Relationship Id="rId4" Type="http://schemas.openxmlformats.org/officeDocument/2006/relationships/hyperlink" Target="https://www.ncetm.org.uk/classroom-resources/cp-year-2-unit-10-fractions/" TargetMode="External"/><Relationship Id="rId9" Type="http://schemas.openxmlformats.org/officeDocument/2006/relationships/hyperlink" Target="https://www.ncetm.org.uk/media/2zypudw2/ncetm_spine2_segment05_y2.pdf#page=4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899957" y="2157360"/>
            <a:ext cx="1516255" cy="215444"/>
          </a:xfrm>
          <a:prstGeom prst="rect">
            <a:avLst/>
          </a:prstGeom>
          <a:solidFill>
            <a:srgbClr val="00B0F0"/>
          </a:solidFill>
        </p:spPr>
        <p:txBody>
          <a:bodyPr wrap="square" rtlCol="0">
            <a:spAutoFit/>
          </a:bodyPr>
          <a:lstStyle/>
          <a:p>
            <a:pPr algn="ctr"/>
            <a:r>
              <a:rPr lang="en-GB" sz="800" dirty="0"/>
              <a:t>≈ 2WEEKS 15</a:t>
            </a:r>
            <a:r>
              <a:rPr lang="en-GB" sz="800" baseline="30000" dirty="0"/>
              <a:t>th</a:t>
            </a:r>
            <a:r>
              <a:rPr lang="en-GB" sz="800" dirty="0"/>
              <a:t> Nov- 26</a:t>
            </a:r>
            <a:r>
              <a:rPr lang="en-GB" sz="800" baseline="30000" dirty="0"/>
              <a:t>th</a:t>
            </a:r>
            <a:r>
              <a:rPr lang="en-GB" sz="800" dirty="0"/>
              <a:t> Nov</a:t>
            </a:r>
          </a:p>
        </p:txBody>
      </p:sp>
      <p:sp>
        <p:nvSpPr>
          <p:cNvPr id="16" name="TextBox 15"/>
          <p:cNvSpPr txBox="1"/>
          <p:nvPr/>
        </p:nvSpPr>
        <p:spPr>
          <a:xfrm>
            <a:off x="6899961" y="1462647"/>
            <a:ext cx="1516251" cy="215444"/>
          </a:xfrm>
          <a:prstGeom prst="rect">
            <a:avLst/>
          </a:prstGeom>
          <a:solidFill>
            <a:srgbClr val="00B0F0"/>
          </a:solidFill>
        </p:spPr>
        <p:txBody>
          <a:bodyPr wrap="square" rtlCol="0">
            <a:spAutoFit/>
          </a:bodyPr>
          <a:lstStyle/>
          <a:p>
            <a:pPr algn="ctr"/>
            <a:r>
              <a:rPr lang="en-GB" sz="800" dirty="0"/>
              <a:t>≈ 3 WEEKS  27</a:t>
            </a:r>
            <a:r>
              <a:rPr lang="en-GB" sz="800" baseline="30000" dirty="0"/>
              <a:t>th</a:t>
            </a:r>
            <a:r>
              <a:rPr lang="en-GB" sz="800" dirty="0"/>
              <a:t> Sept- 15</a:t>
            </a:r>
            <a:r>
              <a:rPr lang="en-GB" sz="800" baseline="30000" dirty="0"/>
              <a:t>th</a:t>
            </a:r>
            <a:r>
              <a:rPr lang="en-GB" sz="800" dirty="0"/>
              <a:t> Oct</a:t>
            </a:r>
          </a:p>
        </p:txBody>
      </p:sp>
      <p:sp>
        <p:nvSpPr>
          <p:cNvPr id="17" name="TextBox 16"/>
          <p:cNvSpPr txBox="1"/>
          <p:nvPr/>
        </p:nvSpPr>
        <p:spPr>
          <a:xfrm>
            <a:off x="6909303" y="996224"/>
            <a:ext cx="1506909" cy="215444"/>
          </a:xfrm>
          <a:prstGeom prst="rect">
            <a:avLst/>
          </a:prstGeom>
          <a:solidFill>
            <a:srgbClr val="00B0F0"/>
          </a:solidFill>
        </p:spPr>
        <p:txBody>
          <a:bodyPr wrap="square" rtlCol="0">
            <a:spAutoFit/>
          </a:bodyPr>
          <a:lstStyle/>
          <a:p>
            <a:pPr algn="ctr"/>
            <a:r>
              <a:rPr lang="en-GB" sz="800" dirty="0"/>
              <a:t>≈4 WEEKS Aug 30</a:t>
            </a:r>
            <a:r>
              <a:rPr lang="en-GB" sz="800" baseline="30000" dirty="0"/>
              <a:t>th</a:t>
            </a:r>
            <a:r>
              <a:rPr lang="en-GB" sz="800" dirty="0"/>
              <a:t>- Sept 24th</a:t>
            </a:r>
          </a:p>
        </p:txBody>
      </p:sp>
      <p:sp>
        <p:nvSpPr>
          <p:cNvPr id="18" name="TextBox 17"/>
          <p:cNvSpPr txBox="1"/>
          <p:nvPr/>
        </p:nvSpPr>
        <p:spPr>
          <a:xfrm>
            <a:off x="6881304" y="2718175"/>
            <a:ext cx="1530235" cy="338554"/>
          </a:xfrm>
          <a:prstGeom prst="rect">
            <a:avLst/>
          </a:prstGeom>
          <a:solidFill>
            <a:schemeClr val="accent1">
              <a:lumMod val="40000"/>
              <a:lumOff val="60000"/>
            </a:schemeClr>
          </a:solidFill>
        </p:spPr>
        <p:txBody>
          <a:bodyPr wrap="square" rtlCol="0">
            <a:spAutoFit/>
          </a:bodyPr>
          <a:lstStyle/>
          <a:p>
            <a:pPr algn="ctr"/>
            <a:r>
              <a:rPr lang="en-GB" sz="800" dirty="0"/>
              <a:t>≈ 7 WEEKS 29</a:t>
            </a:r>
            <a:r>
              <a:rPr lang="en-GB" sz="800" baseline="30000" dirty="0"/>
              <a:t>th</a:t>
            </a:r>
            <a:r>
              <a:rPr lang="en-GB" sz="800" dirty="0"/>
              <a:t> Nov- 28</a:t>
            </a:r>
            <a:r>
              <a:rPr lang="en-GB" sz="800" baseline="30000" dirty="0"/>
              <a:t>th </a:t>
            </a:r>
            <a:r>
              <a:rPr lang="en-GB" sz="800" dirty="0"/>
              <a:t> January</a:t>
            </a:r>
          </a:p>
        </p:txBody>
      </p:sp>
      <p:sp>
        <p:nvSpPr>
          <p:cNvPr id="19" name="TextBox 18"/>
          <p:cNvSpPr txBox="1"/>
          <p:nvPr/>
        </p:nvSpPr>
        <p:spPr>
          <a:xfrm>
            <a:off x="6881304" y="5852697"/>
            <a:ext cx="1497579" cy="215444"/>
          </a:xfrm>
          <a:prstGeom prst="rect">
            <a:avLst/>
          </a:prstGeom>
          <a:solidFill>
            <a:srgbClr val="0070C0"/>
          </a:solidFill>
          <a:ln>
            <a:solidFill>
              <a:srgbClr val="0070C0"/>
            </a:solidFill>
          </a:ln>
        </p:spPr>
        <p:txBody>
          <a:bodyPr wrap="square" rtlCol="0">
            <a:spAutoFit/>
          </a:bodyPr>
          <a:lstStyle/>
          <a:p>
            <a:pPr algn="ctr"/>
            <a:r>
              <a:rPr lang="en-GB" sz="800" dirty="0"/>
              <a:t>≈   3 weeks 23</a:t>
            </a:r>
            <a:r>
              <a:rPr lang="en-GB" sz="800" baseline="30000" dirty="0"/>
              <a:t>rd</a:t>
            </a:r>
            <a:r>
              <a:rPr lang="en-GB" sz="800" dirty="0"/>
              <a:t> May- 17</a:t>
            </a:r>
            <a:r>
              <a:rPr lang="en-GB" sz="800" baseline="30000" dirty="0"/>
              <a:t>th</a:t>
            </a:r>
            <a:r>
              <a:rPr lang="en-GB" sz="800" dirty="0"/>
              <a:t> June</a:t>
            </a:r>
          </a:p>
        </p:txBody>
      </p:sp>
      <p:sp>
        <p:nvSpPr>
          <p:cNvPr id="20" name="TextBox 19"/>
          <p:cNvSpPr txBox="1"/>
          <p:nvPr/>
        </p:nvSpPr>
        <p:spPr>
          <a:xfrm>
            <a:off x="6909302" y="3596117"/>
            <a:ext cx="1537246" cy="338554"/>
          </a:xfrm>
          <a:prstGeom prst="rect">
            <a:avLst/>
          </a:prstGeom>
          <a:solidFill>
            <a:schemeClr val="accent1">
              <a:lumMod val="40000"/>
              <a:lumOff val="60000"/>
            </a:schemeClr>
          </a:solidFill>
        </p:spPr>
        <p:txBody>
          <a:bodyPr wrap="square" rtlCol="0">
            <a:spAutoFit/>
          </a:bodyPr>
          <a:lstStyle/>
          <a:p>
            <a:pPr algn="ctr"/>
            <a:r>
              <a:rPr lang="en-GB" sz="800" dirty="0"/>
              <a:t>≈  2 weeks  31</a:t>
            </a:r>
            <a:r>
              <a:rPr lang="en-GB" sz="800" baseline="30000" dirty="0"/>
              <a:t>st</a:t>
            </a:r>
            <a:r>
              <a:rPr lang="en-GB" sz="800" dirty="0"/>
              <a:t> Jan- 11</a:t>
            </a:r>
            <a:r>
              <a:rPr lang="en-GB" sz="800" baseline="30000" dirty="0"/>
              <a:t>th</a:t>
            </a:r>
            <a:r>
              <a:rPr lang="en-GB" sz="800" dirty="0"/>
              <a:t> Feb</a:t>
            </a:r>
          </a:p>
          <a:p>
            <a:pPr algn="ctr"/>
            <a:endParaRPr lang="en-GB" sz="800" dirty="0"/>
          </a:p>
        </p:txBody>
      </p:sp>
      <p:sp>
        <p:nvSpPr>
          <p:cNvPr id="21" name="TextBox 20"/>
          <p:cNvSpPr txBox="1"/>
          <p:nvPr/>
        </p:nvSpPr>
        <p:spPr>
          <a:xfrm>
            <a:off x="6881304" y="3957116"/>
            <a:ext cx="1555900" cy="338554"/>
          </a:xfrm>
          <a:prstGeom prst="rect">
            <a:avLst/>
          </a:prstGeom>
          <a:solidFill>
            <a:schemeClr val="accent1">
              <a:lumMod val="60000"/>
              <a:lumOff val="40000"/>
            </a:schemeClr>
          </a:solidFill>
        </p:spPr>
        <p:txBody>
          <a:bodyPr wrap="square" rtlCol="0">
            <a:spAutoFit/>
          </a:bodyPr>
          <a:lstStyle/>
          <a:p>
            <a:pPr algn="ctr"/>
            <a:r>
              <a:rPr lang="en-GB" sz="800" dirty="0"/>
              <a:t>≈  2 weeks 21</a:t>
            </a:r>
            <a:r>
              <a:rPr lang="en-GB" sz="800" baseline="30000" dirty="0"/>
              <a:t>st</a:t>
            </a:r>
            <a:r>
              <a:rPr lang="en-GB" sz="800" dirty="0"/>
              <a:t> Feb-  4</a:t>
            </a:r>
            <a:r>
              <a:rPr lang="en-GB" sz="800" baseline="30000" dirty="0"/>
              <a:t>th</a:t>
            </a:r>
            <a:r>
              <a:rPr lang="en-GB" sz="800" dirty="0"/>
              <a:t> March </a:t>
            </a:r>
          </a:p>
          <a:p>
            <a:pPr algn="ctr"/>
            <a:endParaRPr lang="en-GB" sz="800" dirty="0"/>
          </a:p>
        </p:txBody>
      </p:sp>
      <p:sp>
        <p:nvSpPr>
          <p:cNvPr id="22" name="TextBox 21"/>
          <p:cNvSpPr txBox="1"/>
          <p:nvPr/>
        </p:nvSpPr>
        <p:spPr>
          <a:xfrm>
            <a:off x="6899957" y="4318862"/>
            <a:ext cx="1555900" cy="338554"/>
          </a:xfrm>
          <a:prstGeom prst="rect">
            <a:avLst/>
          </a:prstGeom>
          <a:solidFill>
            <a:schemeClr val="accent1">
              <a:lumMod val="40000"/>
              <a:lumOff val="60000"/>
            </a:schemeClr>
          </a:solidFill>
        </p:spPr>
        <p:txBody>
          <a:bodyPr wrap="square" rtlCol="0">
            <a:spAutoFit/>
          </a:bodyPr>
          <a:lstStyle/>
          <a:p>
            <a:pPr algn="ctr"/>
            <a:r>
              <a:rPr lang="en-GB" sz="800" dirty="0"/>
              <a:t>≈   3 weeks  7</a:t>
            </a:r>
            <a:r>
              <a:rPr lang="en-GB" sz="800" baseline="30000" dirty="0"/>
              <a:t>th</a:t>
            </a:r>
            <a:r>
              <a:rPr lang="en-GB" sz="800" dirty="0"/>
              <a:t> March- 25</a:t>
            </a:r>
            <a:r>
              <a:rPr lang="en-GB" sz="800" baseline="30000" dirty="0"/>
              <a:t>th</a:t>
            </a:r>
            <a:r>
              <a:rPr lang="en-GB" sz="800" dirty="0"/>
              <a:t> March</a:t>
            </a:r>
          </a:p>
        </p:txBody>
      </p:sp>
      <p:pic>
        <p:nvPicPr>
          <p:cNvPr id="30" name="Picture 29"/>
          <p:cNvPicPr>
            <a:picLocks noChangeAspect="1"/>
          </p:cNvPicPr>
          <p:nvPr/>
        </p:nvPicPr>
        <p:blipFill>
          <a:blip r:embed="rId2"/>
          <a:stretch>
            <a:fillRect/>
          </a:stretch>
        </p:blipFill>
        <p:spPr>
          <a:xfrm>
            <a:off x="79740" y="216182"/>
            <a:ext cx="6829562" cy="6713479"/>
          </a:xfrm>
          <a:prstGeom prst="rect">
            <a:avLst/>
          </a:prstGeom>
        </p:spPr>
      </p:pic>
      <p:sp>
        <p:nvSpPr>
          <p:cNvPr id="23" name="TextBox 22"/>
          <p:cNvSpPr txBox="1"/>
          <p:nvPr/>
        </p:nvSpPr>
        <p:spPr>
          <a:xfrm>
            <a:off x="6909302" y="4727335"/>
            <a:ext cx="1516254" cy="215444"/>
          </a:xfrm>
          <a:prstGeom prst="rect">
            <a:avLst/>
          </a:prstGeom>
          <a:solidFill>
            <a:srgbClr val="0070C0"/>
          </a:solidFill>
        </p:spPr>
        <p:txBody>
          <a:bodyPr wrap="square" rtlCol="0">
            <a:spAutoFit/>
          </a:bodyPr>
          <a:lstStyle/>
          <a:p>
            <a:pPr algn="ctr"/>
            <a:r>
              <a:rPr lang="en-GB" sz="800" dirty="0"/>
              <a:t>≈   1 week  28</a:t>
            </a:r>
            <a:r>
              <a:rPr lang="en-GB" sz="800" baseline="30000" dirty="0"/>
              <a:t>th</a:t>
            </a:r>
            <a:r>
              <a:rPr lang="en-GB" sz="800" dirty="0"/>
              <a:t> March – 1</a:t>
            </a:r>
            <a:r>
              <a:rPr lang="en-GB" sz="800" baseline="30000" dirty="0"/>
              <a:t>st</a:t>
            </a:r>
            <a:r>
              <a:rPr lang="en-GB" sz="800" dirty="0"/>
              <a:t> April</a:t>
            </a:r>
          </a:p>
        </p:txBody>
      </p:sp>
      <p:sp>
        <p:nvSpPr>
          <p:cNvPr id="26" name="TextBox 25"/>
          <p:cNvSpPr txBox="1"/>
          <p:nvPr/>
        </p:nvSpPr>
        <p:spPr>
          <a:xfrm>
            <a:off x="6904629" y="1846293"/>
            <a:ext cx="1506910" cy="215444"/>
          </a:xfrm>
          <a:prstGeom prst="rect">
            <a:avLst/>
          </a:prstGeom>
          <a:solidFill>
            <a:srgbClr val="00B0F0"/>
          </a:solidFill>
        </p:spPr>
        <p:txBody>
          <a:bodyPr wrap="square" rtlCol="0">
            <a:spAutoFit/>
          </a:bodyPr>
          <a:lstStyle/>
          <a:p>
            <a:pPr algn="ctr"/>
            <a:r>
              <a:rPr lang="en-GB" sz="800" dirty="0"/>
              <a:t>≈2 WEEKS 25</a:t>
            </a:r>
            <a:r>
              <a:rPr lang="en-GB" sz="800" baseline="30000" dirty="0"/>
              <a:t>th</a:t>
            </a:r>
            <a:r>
              <a:rPr lang="en-GB" sz="800" dirty="0"/>
              <a:t> – 12</a:t>
            </a:r>
            <a:r>
              <a:rPr lang="en-GB" sz="800" baseline="30000" dirty="0"/>
              <a:t>th</a:t>
            </a:r>
            <a:r>
              <a:rPr lang="en-GB" sz="800" dirty="0"/>
              <a:t> Nov</a:t>
            </a:r>
          </a:p>
        </p:txBody>
      </p:sp>
      <p:sp>
        <p:nvSpPr>
          <p:cNvPr id="27" name="TextBox 26"/>
          <p:cNvSpPr txBox="1"/>
          <p:nvPr/>
        </p:nvSpPr>
        <p:spPr>
          <a:xfrm>
            <a:off x="6988647" y="246521"/>
            <a:ext cx="1422892"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p:spPr>
        <p:txBody>
          <a:bodyPr wrap="square" rtlCol="0">
            <a:spAutoFit/>
          </a:bodyPr>
          <a:lstStyle/>
          <a:p>
            <a:pPr algn="ctr"/>
            <a:r>
              <a:rPr lang="en-GB" sz="1600" dirty="0" err="1"/>
              <a:t>HoH</a:t>
            </a:r>
            <a:r>
              <a:rPr lang="en-GB" sz="1600" dirty="0"/>
              <a:t> Academic year</a:t>
            </a:r>
          </a:p>
        </p:txBody>
      </p:sp>
      <p:sp>
        <p:nvSpPr>
          <p:cNvPr id="31" name="TextBox 30"/>
          <p:cNvSpPr txBox="1"/>
          <p:nvPr/>
        </p:nvSpPr>
        <p:spPr>
          <a:xfrm>
            <a:off x="6909302" y="4991620"/>
            <a:ext cx="1525571" cy="215444"/>
          </a:xfrm>
          <a:prstGeom prst="rect">
            <a:avLst/>
          </a:prstGeom>
          <a:solidFill>
            <a:srgbClr val="0070C0"/>
          </a:solidFill>
        </p:spPr>
        <p:txBody>
          <a:bodyPr wrap="square" rtlCol="0">
            <a:spAutoFit/>
          </a:bodyPr>
          <a:lstStyle/>
          <a:p>
            <a:pPr algn="ctr"/>
            <a:r>
              <a:rPr lang="en-GB" sz="800" dirty="0"/>
              <a:t>≈   2 week 4</a:t>
            </a:r>
            <a:r>
              <a:rPr lang="en-GB" sz="800" baseline="30000" dirty="0"/>
              <a:t>th</a:t>
            </a:r>
            <a:r>
              <a:rPr lang="en-GB" sz="800" dirty="0"/>
              <a:t> April- 29</a:t>
            </a:r>
            <a:r>
              <a:rPr lang="en-GB" sz="800" baseline="30000" dirty="0"/>
              <a:t>th</a:t>
            </a:r>
            <a:r>
              <a:rPr lang="en-GB" sz="800" dirty="0"/>
              <a:t> April </a:t>
            </a:r>
          </a:p>
        </p:txBody>
      </p:sp>
      <p:sp>
        <p:nvSpPr>
          <p:cNvPr id="32" name="TextBox 31"/>
          <p:cNvSpPr txBox="1"/>
          <p:nvPr/>
        </p:nvSpPr>
        <p:spPr>
          <a:xfrm>
            <a:off x="6922704" y="5245093"/>
            <a:ext cx="1530257" cy="215444"/>
          </a:xfrm>
          <a:prstGeom prst="rect">
            <a:avLst/>
          </a:prstGeom>
          <a:solidFill>
            <a:srgbClr val="0070C0"/>
          </a:solidFill>
        </p:spPr>
        <p:txBody>
          <a:bodyPr wrap="square" rtlCol="0">
            <a:spAutoFit/>
          </a:bodyPr>
          <a:lstStyle/>
          <a:p>
            <a:pPr algn="ctr"/>
            <a:r>
              <a:rPr lang="en-GB" sz="800" dirty="0"/>
              <a:t>≈   1 week 9</a:t>
            </a:r>
            <a:r>
              <a:rPr lang="en-GB" sz="800" baseline="30000" dirty="0"/>
              <a:t>th</a:t>
            </a:r>
            <a:r>
              <a:rPr lang="en-GB" sz="800" dirty="0"/>
              <a:t> May- 13</a:t>
            </a:r>
            <a:r>
              <a:rPr lang="en-GB" sz="800" baseline="30000" dirty="0"/>
              <a:t>th</a:t>
            </a:r>
            <a:r>
              <a:rPr lang="en-GB" sz="800" dirty="0"/>
              <a:t> May</a:t>
            </a:r>
          </a:p>
        </p:txBody>
      </p:sp>
      <p:sp>
        <p:nvSpPr>
          <p:cNvPr id="33" name="TextBox 32"/>
          <p:cNvSpPr txBox="1"/>
          <p:nvPr/>
        </p:nvSpPr>
        <p:spPr>
          <a:xfrm>
            <a:off x="6897056" y="5464183"/>
            <a:ext cx="1528499" cy="215444"/>
          </a:xfrm>
          <a:prstGeom prst="rect">
            <a:avLst/>
          </a:prstGeom>
          <a:solidFill>
            <a:srgbClr val="0070C0"/>
          </a:solidFill>
        </p:spPr>
        <p:txBody>
          <a:bodyPr wrap="square" rtlCol="0">
            <a:spAutoFit/>
          </a:bodyPr>
          <a:lstStyle/>
          <a:p>
            <a:pPr algn="ctr"/>
            <a:r>
              <a:rPr lang="en-GB" sz="800" dirty="0"/>
              <a:t>≈   1 week 16</a:t>
            </a:r>
            <a:r>
              <a:rPr lang="en-GB" sz="800" baseline="30000" dirty="0"/>
              <a:t>th</a:t>
            </a:r>
            <a:r>
              <a:rPr lang="en-GB" sz="800" dirty="0"/>
              <a:t> May- 21</a:t>
            </a:r>
            <a:r>
              <a:rPr lang="en-GB" sz="800" baseline="30000" dirty="0"/>
              <a:t>st</a:t>
            </a:r>
            <a:r>
              <a:rPr lang="en-GB" sz="800" dirty="0"/>
              <a:t> May</a:t>
            </a:r>
          </a:p>
        </p:txBody>
      </p:sp>
      <p:sp>
        <p:nvSpPr>
          <p:cNvPr id="34" name="TextBox 33"/>
          <p:cNvSpPr txBox="1"/>
          <p:nvPr/>
        </p:nvSpPr>
        <p:spPr>
          <a:xfrm>
            <a:off x="6897057" y="6248504"/>
            <a:ext cx="1514482" cy="338554"/>
          </a:xfrm>
          <a:prstGeom prst="rect">
            <a:avLst/>
          </a:prstGeom>
          <a:solidFill>
            <a:srgbClr val="0070C0"/>
          </a:solidFill>
        </p:spPr>
        <p:txBody>
          <a:bodyPr wrap="square" rtlCol="0">
            <a:spAutoFit/>
          </a:bodyPr>
          <a:lstStyle/>
          <a:p>
            <a:pPr algn="ctr"/>
            <a:r>
              <a:rPr lang="en-GB" sz="800" dirty="0"/>
              <a:t>≈   2 weeks 19</a:t>
            </a:r>
            <a:r>
              <a:rPr lang="en-GB" sz="800" baseline="30000" dirty="0"/>
              <a:t>th</a:t>
            </a:r>
            <a:r>
              <a:rPr lang="en-GB" sz="800" dirty="0"/>
              <a:t> June- 30</a:t>
            </a:r>
            <a:r>
              <a:rPr lang="en-GB" sz="800" baseline="30000" dirty="0"/>
              <a:t>th</a:t>
            </a:r>
            <a:r>
              <a:rPr lang="en-GB" sz="800" dirty="0"/>
              <a:t> June</a:t>
            </a:r>
          </a:p>
          <a:p>
            <a:pPr algn="ctr"/>
            <a:endParaRPr lang="en-GB" sz="800" dirty="0"/>
          </a:p>
        </p:txBody>
      </p:sp>
      <p:pic>
        <p:nvPicPr>
          <p:cNvPr id="35" name="Picture 34"/>
          <p:cNvPicPr>
            <a:picLocks noChangeAspect="1"/>
          </p:cNvPicPr>
          <p:nvPr/>
        </p:nvPicPr>
        <p:blipFill>
          <a:blip r:embed="rId3"/>
          <a:stretch>
            <a:fillRect/>
          </a:stretch>
        </p:blipFill>
        <p:spPr>
          <a:xfrm>
            <a:off x="79739" y="107722"/>
            <a:ext cx="1462200" cy="996224"/>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pic>
        <p:nvPicPr>
          <p:cNvPr id="36" name="Picture 35"/>
          <p:cNvPicPr>
            <a:picLocks noChangeAspect="1"/>
          </p:cNvPicPr>
          <p:nvPr/>
        </p:nvPicPr>
        <p:blipFill>
          <a:blip r:embed="rId4"/>
          <a:stretch>
            <a:fillRect/>
          </a:stretch>
        </p:blipFill>
        <p:spPr>
          <a:xfrm>
            <a:off x="8480368" y="4983277"/>
            <a:ext cx="1295916" cy="17254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4" name="TextBox 23">
            <a:extLst>
              <a:ext uri="{FF2B5EF4-FFF2-40B4-BE49-F238E27FC236}">
                <a16:creationId xmlns:a16="http://schemas.microsoft.com/office/drawing/2014/main" id="{9C23FA90-A3D6-4BF0-B11F-79C6A19F1850}"/>
              </a:ext>
            </a:extLst>
          </p:cNvPr>
          <p:cNvSpPr txBox="1"/>
          <p:nvPr/>
        </p:nvSpPr>
        <p:spPr>
          <a:xfrm>
            <a:off x="8742218" y="263236"/>
            <a:ext cx="1010192" cy="2185214"/>
          </a:xfrm>
          <a:prstGeom prst="rect">
            <a:avLst/>
          </a:prstGeom>
          <a:solidFill>
            <a:schemeClr val="accent1">
              <a:lumMod val="40000"/>
              <a:lumOff val="60000"/>
            </a:schemeClr>
          </a:solidFill>
        </p:spPr>
        <p:txBody>
          <a:bodyPr wrap="square" rtlCol="0">
            <a:spAutoFit/>
          </a:bodyPr>
          <a:lstStyle/>
          <a:p>
            <a:r>
              <a:rPr lang="en-GB" sz="800" dirty="0"/>
              <a:t>*Please note than these are approximate dates  based on Leicestershire  term dates. This plan  will  help to keep teachers  on track with coverage but teachers </a:t>
            </a:r>
            <a:r>
              <a:rPr lang="en-GB" sz="800"/>
              <a:t>may makes slight </a:t>
            </a:r>
            <a:r>
              <a:rPr lang="en-GB" sz="800" dirty="0"/>
              <a:t>changes based on monitoring, assessment and KS1 SATS. This plan will be reviewed in Sept 22.</a:t>
            </a:r>
          </a:p>
        </p:txBody>
      </p:sp>
    </p:spTree>
    <p:extLst>
      <p:ext uri="{BB962C8B-B14F-4D97-AF65-F5344CB8AC3E}">
        <p14:creationId xmlns:p14="http://schemas.microsoft.com/office/powerpoint/2010/main" val="4052742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410547" y="513183"/>
            <a:ext cx="4833257" cy="369332"/>
          </a:xfrm>
          <a:prstGeom prst="rect">
            <a:avLst/>
          </a:prstGeom>
          <a:noFill/>
        </p:spPr>
        <p:txBody>
          <a:bodyPr wrap="square" rtlCol="0">
            <a:spAutoFit/>
          </a:bodyPr>
          <a:lstStyle/>
          <a:p>
            <a:r>
              <a:rPr lang="en-GB" b="1" dirty="0"/>
              <a:t>Links to online materials to support planning</a:t>
            </a:r>
          </a:p>
        </p:txBody>
      </p:sp>
      <p:graphicFrame>
        <p:nvGraphicFramePr>
          <p:cNvPr id="14" name="Table 13"/>
          <p:cNvGraphicFramePr>
            <a:graphicFrameLocks noGrp="1"/>
          </p:cNvGraphicFramePr>
          <p:nvPr>
            <p:extLst>
              <p:ext uri="{D42A27DB-BD31-4B8C-83A1-F6EECF244321}">
                <p14:modId xmlns:p14="http://schemas.microsoft.com/office/powerpoint/2010/main" val="3765252062"/>
              </p:ext>
            </p:extLst>
          </p:nvPr>
        </p:nvGraphicFramePr>
        <p:xfrm>
          <a:off x="410547" y="1184987"/>
          <a:ext cx="9237305" cy="4594394"/>
        </p:xfrm>
        <a:graphic>
          <a:graphicData uri="http://schemas.openxmlformats.org/drawingml/2006/table">
            <a:tbl>
              <a:tblPr firstRow="1" bandRow="1">
                <a:tableStyleId>{5C22544A-7EE6-4342-B048-85BDC9FD1C3A}</a:tableStyleId>
              </a:tblPr>
              <a:tblGrid>
                <a:gridCol w="535589">
                  <a:extLst>
                    <a:ext uri="{9D8B030D-6E8A-4147-A177-3AD203B41FA5}">
                      <a16:colId xmlns:a16="http://schemas.microsoft.com/office/drawing/2014/main" val="1313454505"/>
                    </a:ext>
                  </a:extLst>
                </a:gridCol>
                <a:gridCol w="1158286">
                  <a:extLst>
                    <a:ext uri="{9D8B030D-6E8A-4147-A177-3AD203B41FA5}">
                      <a16:colId xmlns:a16="http://schemas.microsoft.com/office/drawing/2014/main" val="3749358446"/>
                    </a:ext>
                  </a:extLst>
                </a:gridCol>
                <a:gridCol w="4015112">
                  <a:extLst>
                    <a:ext uri="{9D8B030D-6E8A-4147-A177-3AD203B41FA5}">
                      <a16:colId xmlns:a16="http://schemas.microsoft.com/office/drawing/2014/main" val="663066018"/>
                    </a:ext>
                  </a:extLst>
                </a:gridCol>
                <a:gridCol w="987583">
                  <a:extLst>
                    <a:ext uri="{9D8B030D-6E8A-4147-A177-3AD203B41FA5}">
                      <a16:colId xmlns:a16="http://schemas.microsoft.com/office/drawing/2014/main" val="3747977520"/>
                    </a:ext>
                  </a:extLst>
                </a:gridCol>
                <a:gridCol w="2540735">
                  <a:extLst>
                    <a:ext uri="{9D8B030D-6E8A-4147-A177-3AD203B41FA5}">
                      <a16:colId xmlns:a16="http://schemas.microsoft.com/office/drawing/2014/main" val="4260619891"/>
                    </a:ext>
                  </a:extLst>
                </a:gridCol>
              </a:tblGrid>
              <a:tr h="512593">
                <a:tc>
                  <a:txBody>
                    <a:bodyPr/>
                    <a:lstStyle/>
                    <a:p>
                      <a:pPr algn="ctr"/>
                      <a:r>
                        <a:rPr lang="en-GB" sz="1050" dirty="0"/>
                        <a:t>unit</a:t>
                      </a:r>
                    </a:p>
                  </a:txBody>
                  <a:tcPr/>
                </a:tc>
                <a:tc>
                  <a:txBody>
                    <a:bodyPr/>
                    <a:lstStyle/>
                    <a:p>
                      <a:pPr algn="ctr"/>
                      <a:r>
                        <a:rPr lang="en-GB" sz="1050" dirty="0"/>
                        <a:t>Time</a:t>
                      </a:r>
                      <a:r>
                        <a:rPr lang="en-GB" sz="1050" baseline="0" dirty="0"/>
                        <a:t> allocation</a:t>
                      </a:r>
                    </a:p>
                    <a:p>
                      <a:pPr algn="ctr"/>
                      <a:r>
                        <a:rPr lang="en-GB" sz="1050" baseline="0" dirty="0"/>
                        <a:t>Approximate*</a:t>
                      </a:r>
                      <a:endParaRPr lang="en-GB" sz="105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t>Main</a:t>
                      </a:r>
                      <a:r>
                        <a:rPr lang="en-GB" sz="1050" b="1" baseline="0" dirty="0"/>
                        <a:t> </a:t>
                      </a:r>
                      <a:r>
                        <a:rPr lang="en-GB" sz="1050" b="1" dirty="0"/>
                        <a:t> Focus and link to materials to support planning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p>
                  </a:txBody>
                  <a:tcPr/>
                </a:tc>
                <a:tc>
                  <a:txBody>
                    <a:bodyPr/>
                    <a:lstStyle/>
                    <a:p>
                      <a:pPr algn="ctr"/>
                      <a:r>
                        <a:rPr lang="en-GB" sz="1050" dirty="0">
                          <a:hlinkClick r:id="rId2"/>
                        </a:rPr>
                        <a:t>Links</a:t>
                      </a:r>
                      <a:r>
                        <a:rPr lang="en-GB" sz="1050" baseline="0" dirty="0">
                          <a:hlinkClick r:id="rId2"/>
                        </a:rPr>
                        <a:t> to Maths Guidance</a:t>
                      </a:r>
                      <a:endParaRPr lang="en-GB" sz="1050" baseline="0" dirty="0"/>
                    </a:p>
                    <a:p>
                      <a:pPr algn="ctr"/>
                      <a:endParaRPr lang="en-GB" sz="1050" dirty="0"/>
                    </a:p>
                  </a:txBody>
                  <a:tcPr/>
                </a:tc>
                <a:tc>
                  <a:txBody>
                    <a:bodyPr/>
                    <a:lstStyle/>
                    <a:p>
                      <a:pPr algn="ctr"/>
                      <a:r>
                        <a:rPr lang="en-GB" sz="1050" dirty="0"/>
                        <a:t>Links to PD</a:t>
                      </a:r>
                      <a:r>
                        <a:rPr lang="en-GB" sz="1050" baseline="0" dirty="0"/>
                        <a:t> materials</a:t>
                      </a:r>
                      <a:endParaRPr lang="en-GB" sz="1050" dirty="0"/>
                    </a:p>
                  </a:txBody>
                  <a:tcPr/>
                </a:tc>
                <a:extLst>
                  <a:ext uri="{0D108BD9-81ED-4DB2-BD59-A6C34878D82A}">
                    <a16:rowId xmlns:a16="http://schemas.microsoft.com/office/drawing/2014/main" val="3226823926"/>
                  </a:ext>
                </a:extLst>
              </a:tr>
              <a:tr h="444138">
                <a:tc>
                  <a:txBody>
                    <a:bodyPr/>
                    <a:lstStyle/>
                    <a:p>
                      <a:pPr algn="ctr"/>
                      <a:r>
                        <a:rPr lang="en-GB" sz="1200" baseline="0" dirty="0">
                          <a:solidFill>
                            <a:schemeClr val="tx1"/>
                          </a:solidFill>
                        </a:rPr>
                        <a:t>1</a:t>
                      </a:r>
                      <a:endParaRPr lang="en-GB" sz="120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≈4 WEEKS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Aug 30</a:t>
                      </a:r>
                      <a:r>
                        <a:rPr lang="en-GB" sz="900" baseline="30000" dirty="0"/>
                        <a:t>th</a:t>
                      </a:r>
                      <a:r>
                        <a:rPr lang="en-GB" sz="900" dirty="0"/>
                        <a:t>- Sept 24th</a:t>
                      </a:r>
                    </a:p>
                    <a:p>
                      <a:pPr algn="ctr"/>
                      <a:endParaRPr lang="en-GB" sz="9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chemeClr val="tx1"/>
                          </a:solidFill>
                          <a:latin typeface="+mn-lt"/>
                          <a:ea typeface="+mn-ea"/>
                          <a:cs typeface="+mn-cs"/>
                          <a:hlinkClick r:id="rId3"/>
                        </a:rPr>
                        <a:t>Numbers 10 to 100</a:t>
                      </a:r>
                      <a:endParaRPr lang="en-GB" sz="1200" b="1" i="0" u="none" strike="noStrike" kern="1200" baseline="0" dirty="0">
                        <a:solidFill>
                          <a:schemeClr val="tx1"/>
                        </a:solidFill>
                        <a:latin typeface="+mn-lt"/>
                        <a:ea typeface="+mn-ea"/>
                        <a:cs typeface="+mn-cs"/>
                      </a:endParaRPr>
                    </a:p>
                  </a:txBody>
                  <a:tcPr/>
                </a:tc>
                <a:tc>
                  <a:txBody>
                    <a:bodyPr/>
                    <a:lstStyle/>
                    <a:p>
                      <a:pPr algn="ctr"/>
                      <a:r>
                        <a:rPr lang="en-GB" sz="1200" dirty="0">
                          <a:solidFill>
                            <a:schemeClr val="tx1"/>
                          </a:solidFill>
                        </a:rPr>
                        <a:t>2NPV 1</a:t>
                      </a:r>
                    </a:p>
                    <a:p>
                      <a:pPr algn="ctr"/>
                      <a:r>
                        <a:rPr lang="en-GB" sz="1200" dirty="0">
                          <a:solidFill>
                            <a:schemeClr val="tx1"/>
                          </a:solidFill>
                        </a:rPr>
                        <a:t>2NPV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4"/>
                        </a:rPr>
                        <a:t>1.8 Composition of numbers: multiples of 10 up to 100</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5"/>
                        </a:rPr>
                        <a:t>1.9 Composition of numbers: 20-100</a:t>
                      </a:r>
                      <a:endParaRPr lang="en-GB" sz="1200" dirty="0"/>
                    </a:p>
                    <a:p>
                      <a:pPr algn="l"/>
                      <a:endParaRPr lang="en-GB" sz="1200" dirty="0">
                        <a:solidFill>
                          <a:schemeClr val="tx1"/>
                        </a:solidFill>
                      </a:endParaRPr>
                    </a:p>
                  </a:txBody>
                  <a:tcPr/>
                </a:tc>
                <a:extLst>
                  <a:ext uri="{0D108BD9-81ED-4DB2-BD59-A6C34878D82A}">
                    <a16:rowId xmlns:a16="http://schemas.microsoft.com/office/drawing/2014/main" val="1390292336"/>
                  </a:ext>
                </a:extLst>
              </a:tr>
              <a:tr h="472130">
                <a:tc>
                  <a:txBody>
                    <a:bodyPr/>
                    <a:lstStyle/>
                    <a:p>
                      <a:pPr algn="ctr"/>
                      <a:r>
                        <a:rPr lang="en-GB" sz="1200" dirty="0">
                          <a:solidFill>
                            <a:schemeClr val="tx1"/>
                          </a:solidFill>
                        </a:rPr>
                        <a:t>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3 WEEKS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27</a:t>
                      </a:r>
                      <a:r>
                        <a:rPr lang="en-GB" sz="900" baseline="30000" dirty="0"/>
                        <a:t>th</a:t>
                      </a:r>
                      <a:r>
                        <a:rPr lang="en-GB" sz="900" dirty="0"/>
                        <a:t> Sept- 15</a:t>
                      </a:r>
                      <a:r>
                        <a:rPr lang="en-GB" sz="900" baseline="30000" dirty="0"/>
                        <a:t>th</a:t>
                      </a:r>
                      <a:r>
                        <a:rPr lang="en-GB" sz="900" dirty="0"/>
                        <a:t> Oct</a:t>
                      </a:r>
                    </a:p>
                    <a:p>
                      <a:pPr algn="ctr"/>
                      <a:endParaRPr lang="en-GB" sz="900" dirty="0">
                        <a:solidFill>
                          <a:schemeClr val="tx1"/>
                        </a:solidFill>
                      </a:endParaRPr>
                    </a:p>
                  </a:txBody>
                  <a:tcPr/>
                </a:tc>
                <a:tc>
                  <a:txBody>
                    <a:bodyPr/>
                    <a:lstStyle/>
                    <a:p>
                      <a:r>
                        <a:rPr lang="en-GB" sz="1200" b="1" i="0" u="none" strike="noStrike" kern="1200" baseline="0" dirty="0">
                          <a:solidFill>
                            <a:schemeClr val="tx1"/>
                          </a:solidFill>
                          <a:latin typeface="+mn-lt"/>
                          <a:ea typeface="+mn-ea"/>
                          <a:cs typeface="+mn-cs"/>
                          <a:hlinkClick r:id="rId6"/>
                        </a:rPr>
                        <a:t>Calculations within 20 </a:t>
                      </a:r>
                      <a:endParaRPr lang="en-GB" sz="1200" b="1" i="0" u="none" strike="noStrike" kern="1200" baseline="0" dirty="0">
                        <a:solidFill>
                          <a:schemeClr val="tx1"/>
                        </a:solidFill>
                        <a:latin typeface="+mn-lt"/>
                        <a:ea typeface="+mn-ea"/>
                        <a:cs typeface="+mn-cs"/>
                      </a:endParaRPr>
                    </a:p>
                  </a:txBody>
                  <a:tcPr/>
                </a:tc>
                <a:tc>
                  <a:txBody>
                    <a:bodyPr/>
                    <a:lstStyle/>
                    <a:p>
                      <a:pPr algn="ctr"/>
                      <a:r>
                        <a:rPr lang="en-GB" sz="1200" dirty="0">
                          <a:solidFill>
                            <a:schemeClr val="tx1"/>
                          </a:solidFill>
                        </a:rPr>
                        <a:t>2AS 1</a:t>
                      </a:r>
                    </a:p>
                    <a:p>
                      <a:pPr algn="ctr"/>
                      <a:r>
                        <a:rPr lang="en-GB" sz="1200" dirty="0">
                          <a:solidFill>
                            <a:schemeClr val="tx1"/>
                          </a:solidFill>
                        </a:rPr>
                        <a:t>2AS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7"/>
                        </a:rPr>
                        <a:t>1.11 Addition and subtraction: bridging 10</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8"/>
                        </a:rPr>
                        <a:t>1.12 Addition and subtraction: subtraction as difference</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algn="l"/>
                      <a:endParaRPr lang="en-GB" sz="1200" dirty="0">
                        <a:solidFill>
                          <a:schemeClr val="tx1"/>
                        </a:solidFill>
                      </a:endParaRPr>
                    </a:p>
                  </a:txBody>
                  <a:tcPr/>
                </a:tc>
                <a:extLst>
                  <a:ext uri="{0D108BD9-81ED-4DB2-BD59-A6C34878D82A}">
                    <a16:rowId xmlns:a16="http://schemas.microsoft.com/office/drawing/2014/main" val="3288500494"/>
                  </a:ext>
                </a:extLst>
              </a:tr>
              <a:tr h="662474">
                <a:tc>
                  <a:txBody>
                    <a:bodyPr/>
                    <a:lstStyle/>
                    <a:p>
                      <a:pPr algn="ctr"/>
                      <a:r>
                        <a:rPr lang="en-GB" sz="1200" dirty="0">
                          <a:solidFill>
                            <a:schemeClr val="tx1"/>
                          </a:solidFill>
                        </a:rPr>
                        <a:t>3</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≈2 WEEKS 25</a:t>
                      </a:r>
                      <a:r>
                        <a:rPr lang="en-GB" sz="900" baseline="30000" dirty="0"/>
                        <a:t>th</a:t>
                      </a:r>
                      <a:r>
                        <a:rPr lang="en-GB" sz="900" dirty="0"/>
                        <a:t> – 12</a:t>
                      </a:r>
                      <a:r>
                        <a:rPr lang="en-GB" sz="900" baseline="30000" dirty="0"/>
                        <a:t>th</a:t>
                      </a:r>
                      <a:r>
                        <a:rPr lang="en-GB" sz="900" dirty="0"/>
                        <a:t> Nov</a:t>
                      </a:r>
                    </a:p>
                    <a:p>
                      <a:pPr algn="ctr"/>
                      <a:endParaRPr lang="en-GB" sz="900" dirty="0">
                        <a:solidFill>
                          <a:schemeClr val="tx1"/>
                        </a:solidFill>
                      </a:endParaRPr>
                    </a:p>
                  </a:txBody>
                  <a:tcPr/>
                </a:tc>
                <a:tc>
                  <a:txBody>
                    <a:bodyPr/>
                    <a:lstStyle/>
                    <a:p>
                      <a:r>
                        <a:rPr lang="en-GB" sz="1200" b="1" baseline="0" dirty="0">
                          <a:solidFill>
                            <a:schemeClr val="tx1"/>
                          </a:solidFill>
                          <a:hlinkClick r:id="rId9"/>
                        </a:rPr>
                        <a:t>Fluently Add and Subtract within 10</a:t>
                      </a:r>
                      <a:endParaRPr lang="en-GB" sz="1200" b="1" baseline="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chemeClr val="tx1"/>
                          </a:solidFill>
                        </a:rPr>
                        <a:t>2NF 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0"/>
                        </a:rPr>
                        <a:t>1.7 Addition and Subtraction: strategies within ten</a:t>
                      </a:r>
                      <a:endParaRPr lang="en-GB" sz="1200" dirty="0"/>
                    </a:p>
                    <a:p>
                      <a:endParaRPr lang="en-GB" sz="1200" dirty="0">
                        <a:solidFill>
                          <a:schemeClr val="tx1"/>
                        </a:solidFill>
                      </a:endParaRPr>
                    </a:p>
                  </a:txBody>
                  <a:tcPr/>
                </a:tc>
                <a:extLst>
                  <a:ext uri="{0D108BD9-81ED-4DB2-BD59-A6C34878D82A}">
                    <a16:rowId xmlns:a16="http://schemas.microsoft.com/office/drawing/2014/main" val="901216978"/>
                  </a:ext>
                </a:extLst>
              </a:tr>
              <a:tr h="979290">
                <a:tc>
                  <a:txBody>
                    <a:bodyPr/>
                    <a:lstStyle/>
                    <a:p>
                      <a:pPr algn="ctr"/>
                      <a:r>
                        <a:rPr lang="en-GB" sz="1200" dirty="0">
                          <a:solidFill>
                            <a:schemeClr val="tx1"/>
                          </a:solidFill>
                        </a:rPr>
                        <a:t>4</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2WEEKS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15</a:t>
                      </a:r>
                      <a:r>
                        <a:rPr lang="en-GB" sz="900" baseline="30000" dirty="0"/>
                        <a:t>th</a:t>
                      </a:r>
                      <a:r>
                        <a:rPr lang="en-GB" sz="900" dirty="0"/>
                        <a:t> Nov- 26</a:t>
                      </a:r>
                      <a:r>
                        <a:rPr lang="en-GB" sz="900" baseline="30000" dirty="0"/>
                        <a:t>th</a:t>
                      </a:r>
                      <a:r>
                        <a:rPr lang="en-GB" sz="900" dirty="0"/>
                        <a:t> Nov</a:t>
                      </a:r>
                    </a:p>
                    <a:p>
                      <a:pPr algn="ctr"/>
                      <a:endParaRPr lang="en-GB" sz="9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rgbClr val="0070C0"/>
                          </a:solidFill>
                          <a:latin typeface="+mn-lt"/>
                          <a:cs typeface="Arial" panose="020B0604020202020204" pitchFamily="34" charset="0"/>
                          <a:hlinkClick r:id="rId11"/>
                        </a:rPr>
                        <a:t>Addition and Subtraction of two-digit numbers – part 1</a:t>
                      </a:r>
                      <a:endParaRPr lang="en-US" sz="1200" b="1" dirty="0">
                        <a:solidFill>
                          <a:srgbClr val="0070C0"/>
                        </a:solidFill>
                        <a:latin typeface="+mn-lt"/>
                        <a:cs typeface="Arial" panose="020B0604020202020204" pitchFamily="34" charset="0"/>
                      </a:endParaRPr>
                    </a:p>
                    <a:p>
                      <a:endParaRPr lang="en-GB" sz="1200" b="1"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2AS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2"/>
                        </a:rPr>
                        <a:t>1.13 Addition and Subtraction: two-digit and single-digit numbers</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3"/>
                        </a:rPr>
                        <a:t>1.14 Addition and Subtraction: two-digit numbers and multiples of ten</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sz="1200" dirty="0">
                        <a:solidFill>
                          <a:schemeClr val="tx1"/>
                        </a:solidFill>
                      </a:endParaRPr>
                    </a:p>
                  </a:txBody>
                  <a:tcPr/>
                </a:tc>
                <a:extLst>
                  <a:ext uri="{0D108BD9-81ED-4DB2-BD59-A6C34878D82A}">
                    <a16:rowId xmlns:a16="http://schemas.microsoft.com/office/drawing/2014/main" val="2238389183"/>
                  </a:ext>
                </a:extLst>
              </a:tr>
            </a:tbl>
          </a:graphicData>
        </a:graphic>
      </p:graphicFrame>
      <p:sp>
        <p:nvSpPr>
          <p:cNvPr id="2" name="Rectangle 1"/>
          <p:cNvSpPr/>
          <p:nvPr/>
        </p:nvSpPr>
        <p:spPr>
          <a:xfrm>
            <a:off x="5639578" y="236184"/>
            <a:ext cx="4953000" cy="646331"/>
          </a:xfrm>
          <a:prstGeom prst="rect">
            <a:avLst/>
          </a:prstGeom>
        </p:spPr>
        <p:txBody>
          <a:bodyPr>
            <a:spAutoFit/>
          </a:bodyPr>
          <a:lstStyle/>
          <a:p>
            <a:r>
              <a:rPr lang="en-GB" dirty="0">
                <a:hlinkClick r:id="rId14"/>
              </a:rPr>
              <a:t>https://www.ncetm.org.uk/classroom-resources/cp-year-2-curriculum-map/</a:t>
            </a:r>
            <a:endParaRPr lang="en-GB" dirty="0"/>
          </a:p>
        </p:txBody>
      </p:sp>
    </p:spTree>
    <p:extLst>
      <p:ext uri="{BB962C8B-B14F-4D97-AF65-F5344CB8AC3E}">
        <p14:creationId xmlns:p14="http://schemas.microsoft.com/office/powerpoint/2010/main" val="3299790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704AA1E-BC61-4603-9925-591C492574AF}"/>
              </a:ext>
            </a:extLst>
          </p:cNvPr>
          <p:cNvGraphicFramePr>
            <a:graphicFrameLocks noGrp="1"/>
          </p:cNvGraphicFramePr>
          <p:nvPr>
            <p:extLst>
              <p:ext uri="{D42A27DB-BD31-4B8C-83A1-F6EECF244321}">
                <p14:modId xmlns:p14="http://schemas.microsoft.com/office/powerpoint/2010/main" val="750587760"/>
              </p:ext>
            </p:extLst>
          </p:nvPr>
        </p:nvGraphicFramePr>
        <p:xfrm>
          <a:off x="481792" y="650408"/>
          <a:ext cx="9237305" cy="5707620"/>
        </p:xfrm>
        <a:graphic>
          <a:graphicData uri="http://schemas.openxmlformats.org/drawingml/2006/table">
            <a:tbl>
              <a:tblPr firstRow="1" bandRow="1">
                <a:tableStyleId>{5C22544A-7EE6-4342-B048-85BDC9FD1C3A}</a:tableStyleId>
              </a:tblPr>
              <a:tblGrid>
                <a:gridCol w="556895">
                  <a:extLst>
                    <a:ext uri="{9D8B030D-6E8A-4147-A177-3AD203B41FA5}">
                      <a16:colId xmlns:a16="http://schemas.microsoft.com/office/drawing/2014/main" val="3080103482"/>
                    </a:ext>
                  </a:extLst>
                </a:gridCol>
                <a:gridCol w="1136980">
                  <a:extLst>
                    <a:ext uri="{9D8B030D-6E8A-4147-A177-3AD203B41FA5}">
                      <a16:colId xmlns:a16="http://schemas.microsoft.com/office/drawing/2014/main" val="3203126338"/>
                    </a:ext>
                  </a:extLst>
                </a:gridCol>
                <a:gridCol w="4015112">
                  <a:extLst>
                    <a:ext uri="{9D8B030D-6E8A-4147-A177-3AD203B41FA5}">
                      <a16:colId xmlns:a16="http://schemas.microsoft.com/office/drawing/2014/main" val="3511123625"/>
                    </a:ext>
                  </a:extLst>
                </a:gridCol>
                <a:gridCol w="987583">
                  <a:extLst>
                    <a:ext uri="{9D8B030D-6E8A-4147-A177-3AD203B41FA5}">
                      <a16:colId xmlns:a16="http://schemas.microsoft.com/office/drawing/2014/main" val="3520909085"/>
                    </a:ext>
                  </a:extLst>
                </a:gridCol>
                <a:gridCol w="2540735">
                  <a:extLst>
                    <a:ext uri="{9D8B030D-6E8A-4147-A177-3AD203B41FA5}">
                      <a16:colId xmlns:a16="http://schemas.microsoft.com/office/drawing/2014/main" val="3179949711"/>
                    </a:ext>
                  </a:extLst>
                </a:gridCol>
              </a:tblGrid>
              <a:tr h="979290">
                <a:tc>
                  <a:txBody>
                    <a:bodyPr/>
                    <a:lstStyle/>
                    <a:p>
                      <a:pPr algn="ctr"/>
                      <a:r>
                        <a:rPr lang="en-GB" sz="1050" dirty="0"/>
                        <a:t>unit</a:t>
                      </a:r>
                    </a:p>
                  </a:txBody>
                  <a:tcPr/>
                </a:tc>
                <a:tc>
                  <a:txBody>
                    <a:bodyPr/>
                    <a:lstStyle/>
                    <a:p>
                      <a:pPr algn="ctr"/>
                      <a:r>
                        <a:rPr lang="en-GB" sz="1050" dirty="0"/>
                        <a:t>Time</a:t>
                      </a:r>
                      <a:r>
                        <a:rPr lang="en-GB" sz="1050" baseline="0" dirty="0"/>
                        <a:t> allocation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t>Approximate*</a:t>
                      </a:r>
                      <a:endParaRPr lang="en-GB" sz="1050" dirty="0"/>
                    </a:p>
                    <a:p>
                      <a:pPr algn="ctr"/>
                      <a:endParaRPr lang="en-GB" sz="105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t>Main</a:t>
                      </a:r>
                      <a:r>
                        <a:rPr lang="en-GB" sz="1050" b="1" baseline="0" dirty="0"/>
                        <a:t> </a:t>
                      </a:r>
                      <a:r>
                        <a:rPr lang="en-GB" sz="1050" b="1" dirty="0"/>
                        <a:t> Focus and link to materials to support planning</a:t>
                      </a:r>
                    </a:p>
                  </a:txBody>
                  <a:tcPr/>
                </a:tc>
                <a:tc>
                  <a:txBody>
                    <a:bodyPr/>
                    <a:lstStyle/>
                    <a:p>
                      <a:pPr algn="ctr"/>
                      <a:r>
                        <a:rPr lang="en-GB" sz="1050" dirty="0">
                          <a:hlinkClick r:id="rId2"/>
                        </a:rPr>
                        <a:t>Links</a:t>
                      </a:r>
                      <a:r>
                        <a:rPr lang="en-GB" sz="1050" baseline="0" dirty="0">
                          <a:hlinkClick r:id="rId2"/>
                        </a:rPr>
                        <a:t> to Maths Guidance</a:t>
                      </a:r>
                      <a:endParaRPr lang="en-GB" sz="1050" baseline="0" dirty="0"/>
                    </a:p>
                  </a:txBody>
                  <a:tcPr/>
                </a:tc>
                <a:tc>
                  <a:txBody>
                    <a:bodyPr/>
                    <a:lstStyle/>
                    <a:p>
                      <a:pPr algn="ctr"/>
                      <a:r>
                        <a:rPr lang="en-GB" sz="1050" dirty="0"/>
                        <a:t>Links to PD</a:t>
                      </a:r>
                      <a:r>
                        <a:rPr lang="en-GB" sz="1050" baseline="0" dirty="0"/>
                        <a:t> materials</a:t>
                      </a:r>
                      <a:endParaRPr lang="en-GB" sz="1050" dirty="0"/>
                    </a:p>
                  </a:txBody>
                  <a:tcPr/>
                </a:tc>
                <a:extLst>
                  <a:ext uri="{0D108BD9-81ED-4DB2-BD59-A6C34878D82A}">
                    <a16:rowId xmlns:a16="http://schemas.microsoft.com/office/drawing/2014/main" val="3297235001"/>
                  </a:ext>
                </a:extLst>
              </a:tr>
              <a:tr h="979290">
                <a:tc>
                  <a:txBody>
                    <a:bodyPr/>
                    <a:lstStyle/>
                    <a:p>
                      <a:pPr algn="ctr"/>
                      <a:r>
                        <a:rPr lang="en-GB" sz="1200" dirty="0">
                          <a:solidFill>
                            <a:schemeClr val="tx1"/>
                          </a:solidFill>
                        </a:rPr>
                        <a:t>5</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7 WEEKS 29</a:t>
                      </a:r>
                      <a:r>
                        <a:rPr lang="en-GB" sz="900" baseline="30000" dirty="0"/>
                        <a:t>th</a:t>
                      </a:r>
                      <a:r>
                        <a:rPr lang="en-GB" sz="900" dirty="0"/>
                        <a:t> Nov- 28</a:t>
                      </a:r>
                      <a:r>
                        <a:rPr lang="en-GB" sz="900" baseline="30000" dirty="0"/>
                        <a:t>tt </a:t>
                      </a:r>
                      <a:r>
                        <a:rPr lang="en-GB" sz="900" dirty="0"/>
                        <a:t>January</a:t>
                      </a:r>
                    </a:p>
                  </a:txBody>
                  <a:tcPr/>
                </a:tc>
                <a:tc>
                  <a:txBody>
                    <a:bodyPr/>
                    <a:lstStyle/>
                    <a:p>
                      <a:r>
                        <a:rPr lang="en-GB" sz="1200" b="1" dirty="0">
                          <a:solidFill>
                            <a:schemeClr val="tx1"/>
                          </a:solidFill>
                          <a:hlinkClick r:id="rId3"/>
                        </a:rPr>
                        <a:t>Introduction to Multiplication</a:t>
                      </a:r>
                      <a:endParaRPr lang="en-GB" sz="1200" b="1"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2MD 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4"/>
                        </a:rPr>
                        <a:t>2.2 Structures: multiplication representing equal groups</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5"/>
                        </a:rPr>
                        <a:t>2.3 Times tables: groups of 2 and commutativity (part 1)</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6"/>
                        </a:rPr>
                        <a:t>2.4 Times tables: groups of 10 and of 5, and factors of 0 and 1</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7"/>
                        </a:rPr>
                        <a:t>2.5 Commutativity (part 2), doubling and halving</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extLst>
                  <a:ext uri="{0D108BD9-81ED-4DB2-BD59-A6C34878D82A}">
                    <a16:rowId xmlns:a16="http://schemas.microsoft.com/office/drawing/2014/main" val="2381073959"/>
                  </a:ext>
                </a:extLst>
              </a:tr>
              <a:tr h="489402">
                <a:tc>
                  <a:txBody>
                    <a:bodyPr/>
                    <a:lstStyle/>
                    <a:p>
                      <a:pPr algn="ctr"/>
                      <a:r>
                        <a:rPr lang="en-GB" sz="1200" dirty="0">
                          <a:solidFill>
                            <a:schemeClr val="tx1"/>
                          </a:solidFill>
                        </a:rPr>
                        <a:t>6</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2 weeks  31</a:t>
                      </a:r>
                      <a:r>
                        <a:rPr lang="en-GB" sz="900" baseline="30000" dirty="0"/>
                        <a:t>st</a:t>
                      </a:r>
                      <a:r>
                        <a:rPr lang="en-GB" sz="900" dirty="0"/>
                        <a:t> Jan- 11</a:t>
                      </a:r>
                      <a:r>
                        <a:rPr lang="en-GB" sz="900" baseline="30000" dirty="0"/>
                        <a:t>th</a:t>
                      </a:r>
                      <a:r>
                        <a:rPr lang="en-GB" sz="900" dirty="0"/>
                        <a:t> Feb</a:t>
                      </a:r>
                    </a:p>
                  </a:txBody>
                  <a:tcPr/>
                </a:tc>
                <a:tc>
                  <a:txBody>
                    <a:bodyPr/>
                    <a:lstStyle/>
                    <a:p>
                      <a:r>
                        <a:rPr lang="en-GB" sz="1200" b="1" dirty="0">
                          <a:solidFill>
                            <a:srgbClr val="0070C0"/>
                          </a:solidFill>
                          <a:hlinkClick r:id="rId8">
                            <a:extLst>
                              <a:ext uri="{A12FA001-AC4F-418D-AE19-62706E023703}">
                                <ahyp:hlinkClr xmlns:ahyp="http://schemas.microsoft.com/office/drawing/2018/hyperlinkcolor" val="tx"/>
                              </a:ext>
                            </a:extLst>
                          </a:hlinkClick>
                        </a:rPr>
                        <a:t>Introduction to division structures</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2MD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9"/>
                        </a:rPr>
                        <a:t>2.6 Structures: </a:t>
                      </a:r>
                      <a:r>
                        <a:rPr lang="en-GB" sz="1200" dirty="0" err="1">
                          <a:hlinkClick r:id="rId9"/>
                        </a:rPr>
                        <a:t>quotitive</a:t>
                      </a:r>
                      <a:r>
                        <a:rPr lang="en-GB" sz="1200" dirty="0">
                          <a:hlinkClick r:id="rId9"/>
                        </a:rPr>
                        <a:t> and partitive division</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extLst>
                  <a:ext uri="{0D108BD9-81ED-4DB2-BD59-A6C34878D82A}">
                    <a16:rowId xmlns:a16="http://schemas.microsoft.com/office/drawing/2014/main" val="2153346564"/>
                  </a:ext>
                </a:extLst>
              </a:tr>
              <a:tr h="979290">
                <a:tc>
                  <a:txBody>
                    <a:bodyPr/>
                    <a:lstStyle/>
                    <a:p>
                      <a:pPr algn="ctr"/>
                      <a:r>
                        <a:rPr lang="en-GB" sz="1200" dirty="0">
                          <a:solidFill>
                            <a:schemeClr val="tx1"/>
                          </a:solidFill>
                        </a:rPr>
                        <a:t>7</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2 weeks 21</a:t>
                      </a:r>
                      <a:r>
                        <a:rPr lang="en-GB" sz="900" baseline="30000" dirty="0"/>
                        <a:t>st</a:t>
                      </a:r>
                      <a:r>
                        <a:rPr lang="en-GB" sz="900" dirty="0"/>
                        <a:t> Feb-  4</a:t>
                      </a:r>
                      <a:r>
                        <a:rPr lang="en-GB" sz="900" baseline="30000" dirty="0"/>
                        <a:t>th</a:t>
                      </a:r>
                      <a:r>
                        <a:rPr lang="en-GB" sz="900" dirty="0"/>
                        <a:t> March </a:t>
                      </a:r>
                    </a:p>
                  </a:txBody>
                  <a:tcPr/>
                </a:tc>
                <a:tc>
                  <a:txBody>
                    <a:bodyPr/>
                    <a:lstStyle/>
                    <a:p>
                      <a:r>
                        <a:rPr lang="en-GB" sz="1200" b="1" dirty="0">
                          <a:solidFill>
                            <a:srgbClr val="0070C0"/>
                          </a:solidFill>
                          <a:hlinkClick r:id="rId10">
                            <a:extLst>
                              <a:ext uri="{A12FA001-AC4F-418D-AE19-62706E023703}">
                                <ahyp:hlinkClr xmlns:ahyp="http://schemas.microsoft.com/office/drawing/2018/hyperlinkcolor" val="tx"/>
                              </a:ext>
                            </a:extLst>
                          </a:hlinkClick>
                        </a:rPr>
                        <a:t>Shape</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2G 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See Maths Guidance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lumMod val="65000"/>
                              <a:lumOff val="35000"/>
                            </a:schemeClr>
                          </a:solidFill>
                          <a:latin typeface="Arial" panose="020B0604020202020204" pitchFamily="34" charset="0"/>
                          <a:ea typeface="Calibri" panose="020F0502020204030204" pitchFamily="34" charset="0"/>
                          <a:cs typeface="Arial" panose="020B0604020202020204" pitchFamily="34" charset="0"/>
                          <a:hlinkClick r:id="rId11"/>
                        </a:rPr>
                        <a:t>2</a:t>
                      </a:r>
                      <a:r>
                        <a:rPr lang="en-GB" sz="1200" dirty="0">
                          <a:solidFill>
                            <a:schemeClr val="tx1">
                              <a:lumMod val="65000"/>
                              <a:lumOff val="35000"/>
                            </a:schemeClr>
                          </a:solidFill>
                          <a:effectLst/>
                          <a:latin typeface="Arial" panose="020B0604020202020204" pitchFamily="34" charset="0"/>
                          <a:ea typeface="Calibri" panose="020F0502020204030204" pitchFamily="34" charset="0"/>
                          <a:cs typeface="Arial" panose="020B0604020202020204" pitchFamily="34" charset="0"/>
                          <a:hlinkClick r:id="rId11"/>
                        </a:rPr>
                        <a:t>G-1 Page 74</a:t>
                      </a:r>
                      <a:endParaRPr lang="en-GB" sz="1200" dirty="0">
                        <a:solidFill>
                          <a:schemeClr val="tx1">
                            <a:lumMod val="65000"/>
                            <a:lumOff val="35000"/>
                          </a:schemeClr>
                        </a:solidFill>
                        <a:effectLst/>
                        <a:latin typeface="Arial" panose="020B060402020202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extLst>
                  <a:ext uri="{0D108BD9-81ED-4DB2-BD59-A6C34878D82A}">
                    <a16:rowId xmlns:a16="http://schemas.microsoft.com/office/drawing/2014/main" val="3269154440"/>
                  </a:ext>
                </a:extLst>
              </a:tr>
              <a:tr h="979290">
                <a:tc>
                  <a:txBody>
                    <a:bodyPr/>
                    <a:lstStyle/>
                    <a:p>
                      <a:pPr algn="ctr"/>
                      <a:r>
                        <a:rPr lang="en-GB" sz="1200" dirty="0">
                          <a:solidFill>
                            <a:schemeClr val="tx1"/>
                          </a:solidFill>
                        </a:rPr>
                        <a:t>8</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3 weeks  7</a:t>
                      </a:r>
                      <a:r>
                        <a:rPr lang="en-GB" sz="900" baseline="30000" dirty="0"/>
                        <a:t>th</a:t>
                      </a:r>
                      <a:r>
                        <a:rPr lang="en-GB" sz="900" dirty="0"/>
                        <a:t> March- 25</a:t>
                      </a:r>
                      <a:r>
                        <a:rPr lang="en-GB" sz="900" baseline="30000" dirty="0"/>
                        <a:t>th</a:t>
                      </a:r>
                      <a:r>
                        <a:rPr lang="en-GB" sz="900" dirty="0"/>
                        <a:t> March</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900" dirty="0"/>
                    </a:p>
                  </a:txBody>
                  <a:tcPr/>
                </a:tc>
                <a:tc>
                  <a:txBody>
                    <a:bodyPr/>
                    <a:lstStyle/>
                    <a:p>
                      <a:r>
                        <a:rPr lang="en-GB" sz="1200" b="1" dirty="0">
                          <a:solidFill>
                            <a:srgbClr val="0070C0"/>
                          </a:solidFill>
                          <a:hlinkClick r:id="rId12">
                            <a:extLst>
                              <a:ext uri="{A12FA001-AC4F-418D-AE19-62706E023703}">
                                <ahyp:hlinkClr xmlns:ahyp="http://schemas.microsoft.com/office/drawing/2018/hyperlinkcolor" val="tx"/>
                              </a:ext>
                            </a:extLst>
                          </a:hlinkClick>
                        </a:rPr>
                        <a:t>Addition and subtraction of two-digit numbers</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2AS 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3"/>
                        </a:rPr>
                        <a:t>1.15 Addition: two-digit and two-digit numbers</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4"/>
                        </a:rPr>
                        <a:t>1.16 Subtraction: two-digit and two-digit numbers</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extLst>
                  <a:ext uri="{0D108BD9-81ED-4DB2-BD59-A6C34878D82A}">
                    <a16:rowId xmlns:a16="http://schemas.microsoft.com/office/drawing/2014/main" val="2996818009"/>
                  </a:ext>
                </a:extLst>
              </a:tr>
            </a:tbl>
          </a:graphicData>
        </a:graphic>
      </p:graphicFrame>
    </p:spTree>
    <p:extLst>
      <p:ext uri="{BB962C8B-B14F-4D97-AF65-F5344CB8AC3E}">
        <p14:creationId xmlns:p14="http://schemas.microsoft.com/office/powerpoint/2010/main" val="1563089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C5D99CDE-4271-4760-B8FD-E7647113094F}"/>
              </a:ext>
            </a:extLst>
          </p:cNvPr>
          <p:cNvGraphicFramePr>
            <a:graphicFrameLocks noGrp="1"/>
          </p:cNvGraphicFramePr>
          <p:nvPr>
            <p:extLst>
              <p:ext uri="{D42A27DB-BD31-4B8C-83A1-F6EECF244321}">
                <p14:modId xmlns:p14="http://schemas.microsoft.com/office/powerpoint/2010/main" val="1728630928"/>
              </p:ext>
            </p:extLst>
          </p:nvPr>
        </p:nvGraphicFramePr>
        <p:xfrm>
          <a:off x="410771" y="99993"/>
          <a:ext cx="9237305" cy="6685433"/>
        </p:xfrm>
        <a:graphic>
          <a:graphicData uri="http://schemas.openxmlformats.org/drawingml/2006/table">
            <a:tbl>
              <a:tblPr firstRow="1" bandRow="1">
                <a:tableStyleId>{5C22544A-7EE6-4342-B048-85BDC9FD1C3A}</a:tableStyleId>
              </a:tblPr>
              <a:tblGrid>
                <a:gridCol w="535589">
                  <a:extLst>
                    <a:ext uri="{9D8B030D-6E8A-4147-A177-3AD203B41FA5}">
                      <a16:colId xmlns:a16="http://schemas.microsoft.com/office/drawing/2014/main" val="3080103482"/>
                    </a:ext>
                  </a:extLst>
                </a:gridCol>
                <a:gridCol w="1158286">
                  <a:extLst>
                    <a:ext uri="{9D8B030D-6E8A-4147-A177-3AD203B41FA5}">
                      <a16:colId xmlns:a16="http://schemas.microsoft.com/office/drawing/2014/main" val="3203126338"/>
                    </a:ext>
                  </a:extLst>
                </a:gridCol>
                <a:gridCol w="4015112">
                  <a:extLst>
                    <a:ext uri="{9D8B030D-6E8A-4147-A177-3AD203B41FA5}">
                      <a16:colId xmlns:a16="http://schemas.microsoft.com/office/drawing/2014/main" val="3511123625"/>
                    </a:ext>
                  </a:extLst>
                </a:gridCol>
                <a:gridCol w="987583">
                  <a:extLst>
                    <a:ext uri="{9D8B030D-6E8A-4147-A177-3AD203B41FA5}">
                      <a16:colId xmlns:a16="http://schemas.microsoft.com/office/drawing/2014/main" val="3520909085"/>
                    </a:ext>
                  </a:extLst>
                </a:gridCol>
                <a:gridCol w="2540735">
                  <a:extLst>
                    <a:ext uri="{9D8B030D-6E8A-4147-A177-3AD203B41FA5}">
                      <a16:colId xmlns:a16="http://schemas.microsoft.com/office/drawing/2014/main" val="3179949711"/>
                    </a:ext>
                  </a:extLst>
                </a:gridCol>
              </a:tblGrid>
              <a:tr h="881713">
                <a:tc>
                  <a:txBody>
                    <a:bodyPr/>
                    <a:lstStyle/>
                    <a:p>
                      <a:pPr algn="ctr"/>
                      <a:r>
                        <a:rPr lang="en-GB" sz="1050" dirty="0"/>
                        <a:t>unit</a:t>
                      </a:r>
                    </a:p>
                  </a:txBody>
                  <a:tcPr/>
                </a:tc>
                <a:tc>
                  <a:txBody>
                    <a:bodyPr/>
                    <a:lstStyle/>
                    <a:p>
                      <a:pPr algn="ctr"/>
                      <a:r>
                        <a:rPr lang="en-GB" sz="1050" dirty="0"/>
                        <a:t>Time</a:t>
                      </a:r>
                      <a:r>
                        <a:rPr lang="en-GB" sz="1050" baseline="0" dirty="0"/>
                        <a:t> allocation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t>Approximate*</a:t>
                      </a:r>
                      <a:endParaRPr lang="en-GB" sz="1050" dirty="0"/>
                    </a:p>
                    <a:p>
                      <a:pPr algn="ctr"/>
                      <a:endParaRPr lang="en-GB" sz="105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t>Main</a:t>
                      </a:r>
                      <a:r>
                        <a:rPr lang="en-GB" sz="1050" b="1" baseline="0" dirty="0"/>
                        <a:t> </a:t>
                      </a:r>
                      <a:r>
                        <a:rPr lang="en-GB" sz="1050" b="1" dirty="0"/>
                        <a:t> Focus and link to materials to support planning</a:t>
                      </a:r>
                    </a:p>
                  </a:txBody>
                  <a:tcPr/>
                </a:tc>
                <a:tc>
                  <a:txBody>
                    <a:bodyPr/>
                    <a:lstStyle/>
                    <a:p>
                      <a:pPr algn="ctr"/>
                      <a:r>
                        <a:rPr lang="en-GB" sz="1050" dirty="0">
                          <a:hlinkClick r:id="rId2"/>
                        </a:rPr>
                        <a:t>Links</a:t>
                      </a:r>
                      <a:r>
                        <a:rPr lang="en-GB" sz="1050" baseline="0" dirty="0">
                          <a:hlinkClick r:id="rId2"/>
                        </a:rPr>
                        <a:t> to Maths Guidance</a:t>
                      </a:r>
                      <a:endParaRPr lang="en-GB" sz="1050" baseline="0" dirty="0"/>
                    </a:p>
                  </a:txBody>
                  <a:tcPr/>
                </a:tc>
                <a:tc>
                  <a:txBody>
                    <a:bodyPr/>
                    <a:lstStyle/>
                    <a:p>
                      <a:pPr algn="ctr"/>
                      <a:r>
                        <a:rPr lang="en-GB" sz="1050" dirty="0"/>
                        <a:t>Links to PD</a:t>
                      </a:r>
                      <a:r>
                        <a:rPr lang="en-GB" sz="1050" baseline="0" dirty="0"/>
                        <a:t> materials</a:t>
                      </a:r>
                      <a:endParaRPr lang="en-GB" sz="1050" dirty="0"/>
                    </a:p>
                  </a:txBody>
                  <a:tcPr/>
                </a:tc>
                <a:extLst>
                  <a:ext uri="{0D108BD9-81ED-4DB2-BD59-A6C34878D82A}">
                    <a16:rowId xmlns:a16="http://schemas.microsoft.com/office/drawing/2014/main" val="3297235001"/>
                  </a:ext>
                </a:extLst>
              </a:tr>
              <a:tr h="881713">
                <a:tc>
                  <a:txBody>
                    <a:bodyPr/>
                    <a:lstStyle/>
                    <a:p>
                      <a:pPr algn="ctr"/>
                      <a:r>
                        <a:rPr lang="en-GB" sz="1200" dirty="0">
                          <a:solidFill>
                            <a:schemeClr val="tx1"/>
                          </a:solidFill>
                        </a:rPr>
                        <a:t>9</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1 week  28</a:t>
                      </a:r>
                      <a:r>
                        <a:rPr lang="en-GB" sz="900" baseline="30000" dirty="0"/>
                        <a:t>th</a:t>
                      </a:r>
                      <a:r>
                        <a:rPr lang="en-GB" sz="900" dirty="0"/>
                        <a:t> March – 1</a:t>
                      </a:r>
                      <a:r>
                        <a:rPr lang="en-GB" sz="900" baseline="30000" dirty="0"/>
                        <a:t>st</a:t>
                      </a:r>
                      <a:r>
                        <a:rPr lang="en-GB" sz="900" dirty="0"/>
                        <a:t> April</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900" dirty="0"/>
                    </a:p>
                  </a:txBody>
                  <a:tcPr/>
                </a:tc>
                <a:tc>
                  <a:txBody>
                    <a:bodyPr/>
                    <a:lstStyle/>
                    <a:p>
                      <a:r>
                        <a:rPr lang="en-GB" sz="1200" b="1" dirty="0">
                          <a:solidFill>
                            <a:srgbClr val="0070C0"/>
                          </a:solidFill>
                          <a:hlinkClick r:id="rId3"/>
                        </a:rPr>
                        <a:t>Money</a:t>
                      </a:r>
                      <a:endParaRPr lang="en-GB" sz="1200" b="1" dirty="0">
                        <a:solidFill>
                          <a:srgbClr val="0070C0"/>
                        </a:solidFill>
                      </a:endParaRPr>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b="0" i="0" kern="1200" dirty="0">
                          <a:solidFill>
                            <a:srgbClr val="0070C0"/>
                          </a:solidFill>
                          <a:effectLst/>
                          <a:latin typeface="+mn-lt"/>
                          <a:ea typeface="+mn-ea"/>
                          <a:cs typeface="+mn-cs"/>
                        </a:rPr>
                        <a:t>This topic is part of the National Curriculum but is not included in the DfE 2020 guidance or the NCETM Mastery PD Materials. There are no NCETM classroom slides to download for this unit.</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dirty="0">
                          <a:solidFill>
                            <a:srgbClr val="0070C0"/>
                          </a:solidFill>
                          <a:hlinkClick r:id="rId3"/>
                        </a:rPr>
                        <a:t>https://www.ncetm.org.uk/classroom-resources/cp-year-2-unit-9-money/</a:t>
                      </a:r>
                      <a:endParaRPr lang="en-GB" sz="1000" dirty="0">
                        <a:solidFill>
                          <a:srgbClr val="0070C0"/>
                        </a:solidFill>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extLst>
                  <a:ext uri="{0D108BD9-81ED-4DB2-BD59-A6C34878D82A}">
                    <a16:rowId xmlns:a16="http://schemas.microsoft.com/office/drawing/2014/main" val="2381073959"/>
                  </a:ext>
                </a:extLst>
              </a:tr>
              <a:tr h="494967">
                <a:tc>
                  <a:txBody>
                    <a:bodyPr/>
                    <a:lstStyle/>
                    <a:p>
                      <a:pPr algn="ctr"/>
                      <a:r>
                        <a:rPr lang="en-GB" sz="1200" dirty="0">
                          <a:solidFill>
                            <a:schemeClr val="tx1"/>
                          </a:solidFill>
                        </a:rPr>
                        <a:t>10</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2 week 4</a:t>
                      </a:r>
                      <a:r>
                        <a:rPr lang="en-GB" sz="900" baseline="30000" dirty="0"/>
                        <a:t>th</a:t>
                      </a:r>
                      <a:r>
                        <a:rPr lang="en-GB" sz="900" dirty="0"/>
                        <a:t> April- 29</a:t>
                      </a:r>
                      <a:r>
                        <a:rPr lang="en-GB" sz="900" baseline="30000" dirty="0"/>
                        <a:t>th</a:t>
                      </a:r>
                      <a:r>
                        <a:rPr lang="en-GB" sz="900" dirty="0"/>
                        <a:t> April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900" dirty="0"/>
                    </a:p>
                  </a:txBody>
                  <a:tcPr/>
                </a:tc>
                <a:tc>
                  <a:txBody>
                    <a:bodyPr/>
                    <a:lstStyle/>
                    <a:p>
                      <a:r>
                        <a:rPr lang="en-GB" sz="1200" b="1" dirty="0">
                          <a:solidFill>
                            <a:srgbClr val="0070C0"/>
                          </a:solidFill>
                          <a:hlinkClick r:id="rId4"/>
                        </a:rPr>
                        <a:t>Fractions</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n/a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5"/>
                        </a:rPr>
                        <a:t>3.0 Guidance on the teaching of fractions in Key Stage 1</a:t>
                      </a:r>
                      <a:endParaRPr lang="en-GB" sz="1200" dirty="0"/>
                    </a:p>
                  </a:txBody>
                  <a:tcPr/>
                </a:tc>
                <a:extLst>
                  <a:ext uri="{0D108BD9-81ED-4DB2-BD59-A6C34878D82A}">
                    <a16:rowId xmlns:a16="http://schemas.microsoft.com/office/drawing/2014/main" val="2153346564"/>
                  </a:ext>
                </a:extLst>
              </a:tr>
              <a:tr h="489374">
                <a:tc gridSpan="5">
                  <a:txBody>
                    <a:bodyPr/>
                    <a:lstStyle/>
                    <a:p>
                      <a:pPr algn="ctr"/>
                      <a:r>
                        <a:rPr lang="en-GB" sz="1200" dirty="0">
                          <a:solidFill>
                            <a:schemeClr val="tx1"/>
                          </a:solidFill>
                        </a:rPr>
                        <a:t>SATS</a:t>
                      </a:r>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900" dirty="0"/>
                    </a:p>
                  </a:txBody>
                  <a:tcPr/>
                </a:tc>
                <a:tc hMerge="1">
                  <a:txBody>
                    <a:bodyPr/>
                    <a:lstStyle/>
                    <a:p>
                      <a:endParaRPr lang="en-GB" sz="1200" b="1" dirty="0">
                        <a:solidFill>
                          <a:srgbClr val="0070C0"/>
                        </a:solidFill>
                      </a:endParaRPr>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endParaRPr lang="en-GB" sz="1200" dirty="0">
                        <a:solidFill>
                          <a:schemeClr val="tx1"/>
                        </a:solidFill>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extLst>
                  <a:ext uri="{0D108BD9-81ED-4DB2-BD59-A6C34878D82A}">
                    <a16:rowId xmlns:a16="http://schemas.microsoft.com/office/drawing/2014/main" val="2172657878"/>
                  </a:ext>
                </a:extLst>
              </a:tr>
              <a:tr h="881713">
                <a:tc>
                  <a:txBody>
                    <a:bodyPr/>
                    <a:lstStyle/>
                    <a:p>
                      <a:pPr algn="ctr"/>
                      <a:r>
                        <a:rPr lang="en-GB" sz="1200" dirty="0">
                          <a:solidFill>
                            <a:schemeClr val="tx1"/>
                          </a:solidFill>
                        </a:rPr>
                        <a:t>11</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1 week 9</a:t>
                      </a:r>
                      <a:r>
                        <a:rPr lang="en-GB" sz="900" baseline="30000" dirty="0"/>
                        <a:t>th</a:t>
                      </a:r>
                      <a:r>
                        <a:rPr lang="en-GB" sz="900" dirty="0"/>
                        <a:t> May- 13</a:t>
                      </a:r>
                      <a:r>
                        <a:rPr lang="en-GB" sz="900" baseline="30000" dirty="0"/>
                        <a:t>th</a:t>
                      </a:r>
                      <a:r>
                        <a:rPr lang="en-GB" sz="900" dirty="0"/>
                        <a:t> May</a:t>
                      </a:r>
                    </a:p>
                  </a:txBody>
                  <a:tcPr/>
                </a:tc>
                <a:tc>
                  <a:txBody>
                    <a:bodyPr/>
                    <a:lstStyle/>
                    <a:p>
                      <a:r>
                        <a:rPr lang="en-GB" sz="1200" b="1" dirty="0">
                          <a:solidFill>
                            <a:srgbClr val="0070C0"/>
                          </a:solidFill>
                          <a:hlinkClick r:id="rId6"/>
                        </a:rPr>
                        <a:t>Time</a:t>
                      </a:r>
                      <a:endParaRPr lang="en-GB" sz="1200" b="1" dirty="0">
                        <a:solidFill>
                          <a:srgbClr val="0070C0"/>
                        </a:solidFill>
                      </a:endParaRPr>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b="0" i="0" kern="1200" dirty="0">
                          <a:solidFill>
                            <a:srgbClr val="0070C0"/>
                          </a:solidFill>
                          <a:effectLst/>
                          <a:latin typeface="+mn-lt"/>
                          <a:ea typeface="+mn-ea"/>
                          <a:cs typeface="+mn-cs"/>
                        </a:rPr>
                        <a:t>This topic is part of the National Curriculum but is not included in the DfE 2020 guidance or the NCETM Mastery PD Materials. There are no NCETM classroom slides to download for this unit.</a:t>
                      </a:r>
                      <a:endParaRPr lang="en-GB" sz="1000" dirty="0">
                        <a:solidFill>
                          <a:srgbClr val="0070C0"/>
                        </a:solidFill>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dirty="0">
                          <a:solidFill>
                            <a:schemeClr val="tx1"/>
                          </a:solidFill>
                          <a:hlinkClick r:id="rId6"/>
                        </a:rPr>
                        <a:t>https://www.ncetm.org.uk/classroom-resources/cp-year-2-unit-11-time/</a:t>
                      </a:r>
                      <a:endParaRPr lang="en-GB" sz="1000" dirty="0">
                        <a:solidFill>
                          <a:schemeClr val="tx1"/>
                        </a:solidFill>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extLst>
                  <a:ext uri="{0D108BD9-81ED-4DB2-BD59-A6C34878D82A}">
                    <a16:rowId xmlns:a16="http://schemas.microsoft.com/office/drawing/2014/main" val="3269154440"/>
                  </a:ext>
                </a:extLst>
              </a:tr>
              <a:tr h="1139924">
                <a:tc>
                  <a:txBody>
                    <a:bodyPr/>
                    <a:lstStyle/>
                    <a:p>
                      <a:pPr algn="ctr"/>
                      <a:r>
                        <a:rPr lang="en-GB" sz="1200" dirty="0">
                          <a:solidFill>
                            <a:schemeClr val="tx1"/>
                          </a:solidFill>
                        </a:rPr>
                        <a:t>12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1 week 16</a:t>
                      </a:r>
                      <a:r>
                        <a:rPr lang="en-GB" sz="900" baseline="30000" dirty="0"/>
                        <a:t>th</a:t>
                      </a:r>
                      <a:r>
                        <a:rPr lang="en-GB" sz="900" dirty="0"/>
                        <a:t> May- 21</a:t>
                      </a:r>
                      <a:r>
                        <a:rPr lang="en-GB" sz="900" baseline="30000" dirty="0"/>
                        <a:t>st</a:t>
                      </a:r>
                      <a:r>
                        <a:rPr lang="en-GB" sz="900" dirty="0"/>
                        <a:t> May</a:t>
                      </a:r>
                    </a:p>
                  </a:txBody>
                  <a:tcPr/>
                </a:tc>
                <a:tc>
                  <a:txBody>
                    <a:bodyPr/>
                    <a:lstStyle/>
                    <a:p>
                      <a:r>
                        <a:rPr lang="en-GB" sz="1200" b="1" dirty="0">
                          <a:solidFill>
                            <a:srgbClr val="0070C0"/>
                          </a:solidFill>
                          <a:hlinkClick r:id="rId7"/>
                        </a:rPr>
                        <a:t>Position and direction</a:t>
                      </a:r>
                      <a:endParaRPr lang="en-GB" sz="1200" b="1" dirty="0">
                        <a:solidFill>
                          <a:srgbClr val="0070C0"/>
                        </a:solidFill>
                      </a:endParaRPr>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b="0" i="0" kern="1200" dirty="0">
                          <a:solidFill>
                            <a:srgbClr val="0070C0"/>
                          </a:solidFill>
                          <a:effectLst/>
                          <a:latin typeface="+mn-lt"/>
                          <a:ea typeface="+mn-ea"/>
                          <a:cs typeface="+mn-cs"/>
                        </a:rPr>
                        <a:t>This topic is part of the National Curriculum but is not included in the DfE 2020 guidance or the NCETM Mastery PD Materials. There are no NCETM classroom slides to download for this unit.</a:t>
                      </a:r>
                      <a:endParaRPr lang="en-GB" sz="1000" dirty="0">
                        <a:solidFill>
                          <a:srgbClr val="0070C0"/>
                        </a:solidFill>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dirty="0">
                          <a:solidFill>
                            <a:schemeClr val="tx1"/>
                          </a:solidFill>
                          <a:hlinkClick r:id="rId6">
                            <a:extLst>
                              <a:ext uri="{A12FA001-AC4F-418D-AE19-62706E023703}">
                                <ahyp:hlinkClr xmlns:ahyp="http://schemas.microsoft.com/office/drawing/2018/hyperlinkcolor" val="tx"/>
                              </a:ext>
                            </a:extLst>
                          </a:hlinkClick>
                        </a:rPr>
                        <a:t>https://www.ncetm.org.uk/classroom-resources/</a:t>
                      </a:r>
                      <a:r>
                        <a:rPr lang="en-GB" sz="1000" dirty="0">
                          <a:solidFill>
                            <a:srgbClr val="0070C0"/>
                          </a:solidFill>
                          <a:hlinkClick r:id="rId6">
                            <a:extLst>
                              <a:ext uri="{A12FA001-AC4F-418D-AE19-62706E023703}">
                                <ahyp:hlinkClr xmlns:ahyp="http://schemas.microsoft.com/office/drawing/2018/hyperlinkcolor" val="tx"/>
                              </a:ext>
                            </a:extLst>
                          </a:hlinkClick>
                        </a:rPr>
                        <a:t>cp-year-2-unit-11-time/</a:t>
                      </a:r>
                      <a:endParaRPr lang="en-GB" sz="1000" dirty="0">
                        <a:solidFill>
                          <a:srgbClr val="0070C0"/>
                        </a:solidFill>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dirty="0">
                          <a:solidFill>
                            <a:srgbClr val="0070C0"/>
                          </a:solidFill>
                        </a:rPr>
                        <a:t>https://www.ncetm.org.uk/classroom-resources/cp-year-2-unit-12-position-and-direction/</a:t>
                      </a: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extLst>
                  <a:ext uri="{0D108BD9-81ED-4DB2-BD59-A6C34878D82A}">
                    <a16:rowId xmlns:a16="http://schemas.microsoft.com/office/drawing/2014/main" val="2996818009"/>
                  </a:ext>
                </a:extLst>
              </a:tr>
              <a:tr h="809946">
                <a:tc>
                  <a:txBody>
                    <a:bodyPr/>
                    <a:lstStyle/>
                    <a:p>
                      <a:pPr algn="ctr"/>
                      <a:r>
                        <a:rPr lang="en-GB" sz="1200" dirty="0">
                          <a:solidFill>
                            <a:schemeClr val="tx1"/>
                          </a:solidFill>
                        </a:rPr>
                        <a:t>13</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3 weeks 23</a:t>
                      </a:r>
                      <a:r>
                        <a:rPr lang="en-GB" sz="900" baseline="30000" dirty="0"/>
                        <a:t>rd</a:t>
                      </a:r>
                      <a:r>
                        <a:rPr lang="en-GB" sz="900" dirty="0"/>
                        <a:t> May- 17</a:t>
                      </a:r>
                      <a:r>
                        <a:rPr lang="en-GB" sz="900" baseline="30000" dirty="0"/>
                        <a:t>th</a:t>
                      </a:r>
                      <a:r>
                        <a:rPr lang="en-GB" sz="900" dirty="0"/>
                        <a:t> June</a:t>
                      </a:r>
                    </a:p>
                  </a:txBody>
                  <a:tcPr/>
                </a:tc>
                <a:tc>
                  <a:txBody>
                    <a:bodyPr/>
                    <a:lstStyle/>
                    <a:p>
                      <a:r>
                        <a:rPr lang="en-GB" sz="1200" b="1" dirty="0">
                          <a:solidFill>
                            <a:srgbClr val="0070C0"/>
                          </a:solidFill>
                          <a:hlinkClick r:id="rId8"/>
                        </a:rPr>
                        <a:t>Multiplication and division- doubling, halving quotative and partitive division</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n/a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9"/>
                        </a:rPr>
                        <a:t>2.5 Commutativity (part 2), doubling and halving</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10"/>
                        </a:rPr>
                        <a:t>2.6 Structures: </a:t>
                      </a:r>
                      <a:r>
                        <a:rPr lang="en-GB" sz="1200" dirty="0" err="1">
                          <a:hlinkClick r:id="rId10"/>
                        </a:rPr>
                        <a:t>quotitive</a:t>
                      </a:r>
                      <a:r>
                        <a:rPr lang="en-GB" sz="1200" dirty="0">
                          <a:hlinkClick r:id="rId10"/>
                        </a:rPr>
                        <a:t> and partitive division</a:t>
                      </a:r>
                      <a:endParaRPr lang="en-GB" sz="1200" dirty="0"/>
                    </a:p>
                  </a:txBody>
                  <a:tcPr/>
                </a:tc>
                <a:extLst>
                  <a:ext uri="{0D108BD9-81ED-4DB2-BD59-A6C34878D82A}">
                    <a16:rowId xmlns:a16="http://schemas.microsoft.com/office/drawing/2014/main" val="882010835"/>
                  </a:ext>
                </a:extLst>
              </a:tr>
              <a:tr h="1049930">
                <a:tc>
                  <a:txBody>
                    <a:bodyPr/>
                    <a:lstStyle/>
                    <a:p>
                      <a:pPr algn="ctr"/>
                      <a:r>
                        <a:rPr lang="en-GB" sz="1200" dirty="0">
                          <a:solidFill>
                            <a:schemeClr val="tx1"/>
                          </a:solidFill>
                        </a:rPr>
                        <a:t>14</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2 weeks 19</a:t>
                      </a:r>
                      <a:r>
                        <a:rPr lang="en-GB" sz="900" baseline="30000" dirty="0"/>
                        <a:t>th</a:t>
                      </a:r>
                      <a:r>
                        <a:rPr lang="en-GB" sz="900" dirty="0"/>
                        <a:t> June- 30</a:t>
                      </a:r>
                      <a:r>
                        <a:rPr lang="en-GB" sz="900" baseline="30000" dirty="0"/>
                        <a:t>th</a:t>
                      </a:r>
                      <a:r>
                        <a:rPr lang="en-GB" sz="900" dirty="0"/>
                        <a:t> June</a:t>
                      </a:r>
                    </a:p>
                  </a:txBody>
                  <a:tcPr/>
                </a:tc>
                <a:tc>
                  <a:txBody>
                    <a:bodyPr/>
                    <a:lstStyle/>
                    <a:p>
                      <a:r>
                        <a:rPr lang="en-GB" sz="1200" b="1" dirty="0">
                          <a:solidFill>
                            <a:srgbClr val="0070C0"/>
                          </a:solidFill>
                          <a:hlinkClick r:id="rId11"/>
                        </a:rPr>
                        <a:t>Sense of Measure- capacity, volume, mass</a:t>
                      </a:r>
                      <a:endParaRPr lang="en-GB" sz="1200" b="1" dirty="0">
                        <a:solidFill>
                          <a:srgbClr val="0070C0"/>
                        </a:solidFill>
                      </a:endParaRPr>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b="0" i="0" kern="1200" dirty="0">
                          <a:solidFill>
                            <a:srgbClr val="0070C0"/>
                          </a:solidFill>
                          <a:effectLst/>
                          <a:latin typeface="+mn-lt"/>
                          <a:ea typeface="+mn-ea"/>
                          <a:cs typeface="+mn-cs"/>
                        </a:rPr>
                        <a:t>This topic is part of the National Curriculum but is not included in the DfE 2020 guidance or the NCETM Mastery PD Materials. There are no NCETM classroom slides to download for this unit.</a:t>
                      </a:r>
                      <a:endParaRPr lang="en-GB" sz="1000" dirty="0">
                        <a:solidFill>
                          <a:srgbClr val="0070C0"/>
                        </a:solidFill>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dirty="0">
                          <a:solidFill>
                            <a:srgbClr val="0070C0"/>
                          </a:solidFill>
                          <a:hlinkClick r:id="rId11"/>
                        </a:rPr>
                        <a:t>https://www.ncetm.org.uk/classroom-resources/cp-year-2-unit-14-sense-of-measure-capacity-volume-mass</a:t>
                      </a:r>
                      <a:r>
                        <a:rPr lang="en-GB" sz="1200" dirty="0">
                          <a:solidFill>
                            <a:srgbClr val="0070C0"/>
                          </a:solidFill>
                          <a:hlinkClick r:id="rId11"/>
                        </a:rPr>
                        <a:t>/</a:t>
                      </a:r>
                      <a:endParaRPr lang="en-GB" sz="1200" dirty="0">
                        <a:solidFill>
                          <a:srgbClr val="0070C0"/>
                        </a:solidFill>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endParaRPr lang="en-GB" sz="1200" dirty="0">
                        <a:solidFill>
                          <a:srgbClr val="0070C0"/>
                        </a:solidFill>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extLst>
                  <a:ext uri="{0D108BD9-81ED-4DB2-BD59-A6C34878D82A}">
                    <a16:rowId xmlns:a16="http://schemas.microsoft.com/office/drawing/2014/main" val="2126142649"/>
                  </a:ext>
                </a:extLst>
              </a:tr>
            </a:tbl>
          </a:graphicData>
        </a:graphic>
      </p:graphicFrame>
    </p:spTree>
    <p:extLst>
      <p:ext uri="{BB962C8B-B14F-4D97-AF65-F5344CB8AC3E}">
        <p14:creationId xmlns:p14="http://schemas.microsoft.com/office/powerpoint/2010/main" val="16792619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300</TotalTime>
  <Words>811</Words>
  <Application>Microsoft Office PowerPoint</Application>
  <PresentationFormat>A4 Paper (210x297 mm)</PresentationFormat>
  <Paragraphs>122</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Launde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 Woollerson</dc:creator>
  <cp:lastModifiedBy>Ali Woollerson</cp:lastModifiedBy>
  <cp:revision>26</cp:revision>
  <dcterms:created xsi:type="dcterms:W3CDTF">2021-07-31T08:46:21Z</dcterms:created>
  <dcterms:modified xsi:type="dcterms:W3CDTF">2022-02-19T15:59:54Z</dcterms:modified>
</cp:coreProperties>
</file>