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3" autoAdjust="0"/>
    <p:restoredTop sz="94660"/>
  </p:normalViewPr>
  <p:slideViewPr>
    <p:cSldViewPr snapToGrid="0">
      <p:cViewPr varScale="1">
        <p:scale>
          <a:sx n="86" d="100"/>
          <a:sy n="86" d="100"/>
        </p:scale>
        <p:origin x="1085" y="9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 Woollerson" userId="0e780740-aabd-4077-a870-54ad8922d12a" providerId="ADAL" clId="{7FF462A8-856D-42FB-B442-C48DDF60F734}"/>
    <pc:docChg chg="custSel modSld">
      <pc:chgData name="Ali Woollerson" userId="0e780740-aabd-4077-a870-54ad8922d12a" providerId="ADAL" clId="{7FF462A8-856D-42FB-B442-C48DDF60F734}" dt="2021-10-24T16:02:36.735" v="436"/>
      <pc:docMkLst>
        <pc:docMk/>
      </pc:docMkLst>
      <pc:sldChg chg="modSp">
        <pc:chgData name="Ali Woollerson" userId="0e780740-aabd-4077-a870-54ad8922d12a" providerId="ADAL" clId="{7FF462A8-856D-42FB-B442-C48DDF60F734}" dt="2021-10-24T15:53:42.385" v="376" actId="1076"/>
        <pc:sldMkLst>
          <pc:docMk/>
          <pc:sldMk cId="4052742554" sldId="256"/>
        </pc:sldMkLst>
        <pc:spChg chg="mod">
          <ac:chgData name="Ali Woollerson" userId="0e780740-aabd-4077-a870-54ad8922d12a" providerId="ADAL" clId="{7FF462A8-856D-42FB-B442-C48DDF60F734}" dt="2021-10-24T15:50:20.234" v="118" actId="20577"/>
          <ac:spMkLst>
            <pc:docMk/>
            <pc:sldMk cId="4052742554" sldId="256"/>
            <ac:spMk id="18" creationId="{00000000-0000-0000-0000-000000000000}"/>
          </ac:spMkLst>
        </pc:spChg>
        <pc:spChg chg="mod">
          <ac:chgData name="Ali Woollerson" userId="0e780740-aabd-4077-a870-54ad8922d12a" providerId="ADAL" clId="{7FF462A8-856D-42FB-B442-C48DDF60F734}" dt="2021-10-24T15:52:11.095" v="237" actId="313"/>
          <ac:spMkLst>
            <pc:docMk/>
            <pc:sldMk cId="4052742554" sldId="256"/>
            <ac:spMk id="20" creationId="{00000000-0000-0000-0000-000000000000}"/>
          </ac:spMkLst>
        </pc:spChg>
        <pc:spChg chg="mod">
          <ac:chgData name="Ali Woollerson" userId="0e780740-aabd-4077-a870-54ad8922d12a" providerId="ADAL" clId="{7FF462A8-856D-42FB-B442-C48DDF60F734}" dt="2021-10-24T15:53:42.385" v="376" actId="1076"/>
          <ac:spMkLst>
            <pc:docMk/>
            <pc:sldMk cId="4052742554" sldId="256"/>
            <ac:spMk id="40" creationId="{00000000-0000-0000-0000-000000000000}"/>
          </ac:spMkLst>
        </pc:spChg>
      </pc:sldChg>
      <pc:sldChg chg="modSp">
        <pc:chgData name="Ali Woollerson" userId="0e780740-aabd-4077-a870-54ad8922d12a" providerId="ADAL" clId="{7FF462A8-856D-42FB-B442-C48DDF60F734}" dt="2021-10-24T16:02:36.735" v="436"/>
        <pc:sldMkLst>
          <pc:docMk/>
          <pc:sldMk cId="3299790679" sldId="257"/>
        </pc:sldMkLst>
        <pc:graphicFrameChg chg="mod modGraphic">
          <ac:chgData name="Ali Woollerson" userId="0e780740-aabd-4077-a870-54ad8922d12a" providerId="ADAL" clId="{7FF462A8-856D-42FB-B442-C48DDF60F734}" dt="2021-10-24T16:02:36.735" v="436"/>
          <ac:graphicFrameMkLst>
            <pc:docMk/>
            <pc:sldMk cId="3299790679" sldId="257"/>
            <ac:graphicFrameMk id="14" creationId="{00000000-0000-0000-0000-000000000000}"/>
          </ac:graphicFrameMkLst>
        </pc:graphicFrameChg>
      </pc:sldChg>
    </pc:docChg>
  </pc:docChgLst>
  <pc:docChgLst>
    <pc:chgData name="Ali Woollerson" userId="0e780740-aabd-4077-a870-54ad8922d12a" providerId="ADAL" clId="{EC6D2A50-EDE6-4429-B81C-8B0FD7334C28}"/>
    <pc:docChg chg="modSld">
      <pc:chgData name="Ali Woollerson" userId="0e780740-aabd-4077-a870-54ad8922d12a" providerId="ADAL" clId="{EC6D2A50-EDE6-4429-B81C-8B0FD7334C28}" dt="2021-08-24T20:33:00.478" v="1"/>
      <pc:docMkLst>
        <pc:docMk/>
      </pc:docMkLst>
      <pc:sldChg chg="modSp">
        <pc:chgData name="Ali Woollerson" userId="0e780740-aabd-4077-a870-54ad8922d12a" providerId="ADAL" clId="{EC6D2A50-EDE6-4429-B81C-8B0FD7334C28}" dt="2021-08-24T20:33:00.478" v="1"/>
        <pc:sldMkLst>
          <pc:docMk/>
          <pc:sldMk cId="3299790679" sldId="257"/>
        </pc:sldMkLst>
        <pc:graphicFrameChg chg="mod modGraphic">
          <ac:chgData name="Ali Woollerson" userId="0e780740-aabd-4077-a870-54ad8922d12a" providerId="ADAL" clId="{EC6D2A50-EDE6-4429-B81C-8B0FD7334C28}" dt="2021-08-24T20:33:00.478" v="1"/>
          <ac:graphicFrameMkLst>
            <pc:docMk/>
            <pc:sldMk cId="3299790679" sldId="257"/>
            <ac:graphicFrameMk id="14" creationId="{00000000-0000-0000-0000-000000000000}"/>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39737157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41040643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28506889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938373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1731952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37866601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14989031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11592152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5704835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35900421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BBE4BD-7C44-4668-8135-6C034965DA41}" type="datetimeFigureOut">
              <a:rPr lang="en-GB" smtClean="0"/>
              <a:t>19/02/2022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1A6F8E3-A17B-46C4-A97D-2F0E1C94439D}" type="slidenum">
              <a:rPr lang="en-GB" smtClean="0"/>
              <a:t>‹#›</a:t>
            </a:fld>
            <a:endParaRPr lang="en-GB" dirty="0"/>
          </a:p>
        </p:txBody>
      </p:sp>
    </p:spTree>
    <p:extLst>
      <p:ext uri="{BB962C8B-B14F-4D97-AF65-F5344CB8AC3E}">
        <p14:creationId xmlns:p14="http://schemas.microsoft.com/office/powerpoint/2010/main" val="26321828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BBE4BD-7C44-4668-8135-6C034965DA41}" type="datetimeFigureOut">
              <a:rPr lang="en-GB" smtClean="0"/>
              <a:t>19/02/2022</a:t>
            </a:fld>
            <a:endParaRPr lang="en-GB"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A6F8E3-A17B-46C4-A97D-2F0E1C94439D}" type="slidenum">
              <a:rPr lang="en-GB" smtClean="0"/>
              <a:t>‹#›</a:t>
            </a:fld>
            <a:endParaRPr lang="en-GB" dirty="0"/>
          </a:p>
        </p:txBody>
      </p:sp>
    </p:spTree>
    <p:extLst>
      <p:ext uri="{BB962C8B-B14F-4D97-AF65-F5344CB8AC3E}">
        <p14:creationId xmlns:p14="http://schemas.microsoft.com/office/powerpoint/2010/main" val="110336453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hyperlink" Target="https://www.ncetm.org.uk/classroom-resources/cp-year-3-unit-3-right-angles/" TargetMode="External"/><Relationship Id="rId13" Type="http://schemas.openxmlformats.org/officeDocument/2006/relationships/hyperlink" Target="https://www.ncetm.org.uk/media/a0ohgpky/ncetm_mm_sp1_y3_se20_teach.pdf#page=4" TargetMode="External"/><Relationship Id="rId3" Type="http://schemas.openxmlformats.org/officeDocument/2006/relationships/hyperlink" Target="https://www.ncetm.org.uk/classroom-resources/cp-year-3-unit-1-adding-and-subtracting-across-10/" TargetMode="External"/><Relationship Id="rId7" Type="http://schemas.openxmlformats.org/officeDocument/2006/relationships/hyperlink" Target="https://www.ncetm.org.uk/media/ijogstuu/ncetm_mm_sp1_y3_se18_teach.pdf#page=4" TargetMode="External"/><Relationship Id="rId12" Type="http://schemas.openxmlformats.org/officeDocument/2006/relationships/hyperlink" Target="https://www.ncetm.org.uk/classroom-resources/cp-year-3-unit-5-column-addition/" TargetMode="External"/><Relationship Id="rId2" Type="http://schemas.openxmlformats.org/officeDocument/2006/relationships/hyperlink" Target="https://assets.publishing.service.gov.uk/government/uploads/system/uploads/attachment_data/file/897806/Maths_guidance_KS_1_and_2.pdf" TargetMode="External"/><Relationship Id="rId1" Type="http://schemas.openxmlformats.org/officeDocument/2006/relationships/slideLayout" Target="../slideLayouts/slideLayout7.xml"/><Relationship Id="rId6" Type="http://schemas.openxmlformats.org/officeDocument/2006/relationships/hyperlink" Target="https://www.ncetm.org.uk/media/swrp35kl/ncetm_mm_sp1_y3_se17_teach.pdf#page=5" TargetMode="External"/><Relationship Id="rId11" Type="http://schemas.openxmlformats.org/officeDocument/2006/relationships/hyperlink" Target="https://www.ncetm.org.uk/media/wnzdz2hd/ncetm_mm_sp1_y3_se19_teach.pdf#page=5" TargetMode="External"/><Relationship Id="rId5" Type="http://schemas.openxmlformats.org/officeDocument/2006/relationships/hyperlink" Target="https://www.ncetm.org.uk/classroom-resources/cp-year-3-unit-2-numbers-to-1-000/" TargetMode="External"/><Relationship Id="rId10" Type="http://schemas.openxmlformats.org/officeDocument/2006/relationships/hyperlink" Target="https://www.ncetm.org.uk/classroom-resources/cp-year-3-unit-4-manipulating-the-additive-relationship-and-securing-mental-calculation/" TargetMode="External"/><Relationship Id="rId4" Type="http://schemas.openxmlformats.org/officeDocument/2006/relationships/hyperlink" Target="https://www.ncetm.org.uk/media/x51ltghh/ncetm_mm_sp1_y2_se11_teach.pdf#page=4" TargetMode="External"/><Relationship Id="rId9" Type="http://schemas.openxmlformats.org/officeDocument/2006/relationships/hyperlink" Target="https://www.gov.uk/government/publications/teaching-mathematics-in-primary-schools" TargetMode="External"/><Relationship Id="rId14" Type="http://schemas.openxmlformats.org/officeDocument/2006/relationships/hyperlink" Target="https://www.ncetm.org.uk/classroom-resources/cp-year-3-curriculum-map/"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www.ncetm.org.uk/media/1qyn40y1/ncetm_spine3_segment01_y3.pdf#page=4" TargetMode="External"/><Relationship Id="rId13" Type="http://schemas.openxmlformats.org/officeDocument/2006/relationships/hyperlink" Target="https://www.ncetm.org.uk/classroom-resources/cp-year-3-unit-10-parallel-and-perpendicular-sides-in-polygons/" TargetMode="External"/><Relationship Id="rId3" Type="http://schemas.openxmlformats.org/officeDocument/2006/relationships/hyperlink" Target="https://www.ncetm.org.uk/classroom-resources/cp-year-3-unit-6-2-4-8-times-tables/" TargetMode="External"/><Relationship Id="rId7" Type="http://schemas.openxmlformats.org/officeDocument/2006/relationships/hyperlink" Target="https://www.ncetm.org.uk/classroom-resources/cp-year-3-unit-8-unit-fractions/" TargetMode="External"/><Relationship Id="rId12" Type="http://schemas.openxmlformats.org/officeDocument/2006/relationships/hyperlink" Target="https://www.ncetm.org.uk/media/42uhwcpy/ncetm_spine3_segment04_y3.pdf#page=4" TargetMode="External"/><Relationship Id="rId2" Type="http://schemas.openxmlformats.org/officeDocument/2006/relationships/hyperlink" Target="https://assets.publishing.service.gov.uk/government/uploads/system/uploads/attachment_data/file/897806/Maths_guidance_KS_1_and_2.pdf" TargetMode="External"/><Relationship Id="rId1" Type="http://schemas.openxmlformats.org/officeDocument/2006/relationships/slideLayout" Target="../slideLayouts/slideLayout7.xml"/><Relationship Id="rId6" Type="http://schemas.openxmlformats.org/officeDocument/2006/relationships/hyperlink" Target="https://www.ncetm.org.uk/media/vgkk1b4w/ncetm_mm_sp1_y3_se21_teach.pdf#page=4" TargetMode="External"/><Relationship Id="rId11" Type="http://schemas.openxmlformats.org/officeDocument/2006/relationships/hyperlink" Target="https://www.ncetm.org.uk/media/2ifhbt14/ncetm_spine3_segment03_y3.pdf#page=4" TargetMode="External"/><Relationship Id="rId5" Type="http://schemas.openxmlformats.org/officeDocument/2006/relationships/hyperlink" Target="https://www.ncetm.org.uk/classroom-resources/cp-year-3-unit-7-column-subtraction/" TargetMode="External"/><Relationship Id="rId15" Type="http://schemas.openxmlformats.org/officeDocument/2006/relationships/hyperlink" Target="https://www.ncetm.org.uk/classroom-resources/cp-year-3-curriculum-map/" TargetMode="External"/><Relationship Id="rId10" Type="http://schemas.openxmlformats.org/officeDocument/2006/relationships/hyperlink" Target="https://www.ncetm.org.uk/classroom-resources/cp-year-3-unit-9-non-unit-fractions/" TargetMode="External"/><Relationship Id="rId4" Type="http://schemas.openxmlformats.org/officeDocument/2006/relationships/hyperlink" Target="https://www.ncetm.org.uk/media/ciykxwgy/ncetm_spine2_segment07_y3.pdf#page=4" TargetMode="External"/><Relationship Id="rId9" Type="http://schemas.openxmlformats.org/officeDocument/2006/relationships/hyperlink" Target="https://www.ncetm.org.uk/media/3fbfwvyc/ncetm_spine3_segment02_y3.pdf#page=4" TargetMode="External"/><Relationship Id="rId14" Type="http://schemas.openxmlformats.org/officeDocument/2006/relationships/hyperlink" Target="https://www.ncetm.org.uk/classroom-resources/cp-year-3-unit-11-tim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6890649" y="1712814"/>
            <a:ext cx="1476856" cy="338554"/>
          </a:xfrm>
          <a:prstGeom prst="rect">
            <a:avLst/>
          </a:prstGeom>
          <a:solidFill>
            <a:srgbClr val="00B0F0"/>
          </a:solidFill>
        </p:spPr>
        <p:txBody>
          <a:bodyPr wrap="square" rtlCol="0">
            <a:spAutoFit/>
          </a:bodyPr>
          <a:lstStyle/>
          <a:p>
            <a:pPr algn="ctr"/>
            <a:r>
              <a:rPr lang="en-GB" sz="800" dirty="0"/>
              <a:t>≈ 10 WEEKS  13</a:t>
            </a:r>
            <a:r>
              <a:rPr lang="en-GB" sz="800" baseline="30000" dirty="0"/>
              <a:t>th</a:t>
            </a:r>
            <a:r>
              <a:rPr lang="en-GB" sz="800" dirty="0"/>
              <a:t> </a:t>
            </a:r>
            <a:r>
              <a:rPr lang="en-GB" sz="800" baseline="30000" dirty="0"/>
              <a:t>h</a:t>
            </a:r>
            <a:r>
              <a:rPr lang="en-GB" sz="800" dirty="0"/>
              <a:t> Sept- 26</a:t>
            </a:r>
            <a:r>
              <a:rPr lang="en-GB" sz="800" baseline="30000" dirty="0"/>
              <a:t>th</a:t>
            </a:r>
            <a:r>
              <a:rPr lang="en-GB" sz="800" dirty="0"/>
              <a:t> Nov</a:t>
            </a:r>
          </a:p>
        </p:txBody>
      </p:sp>
      <p:sp>
        <p:nvSpPr>
          <p:cNvPr id="17" name="TextBox 16"/>
          <p:cNvSpPr txBox="1"/>
          <p:nvPr/>
        </p:nvSpPr>
        <p:spPr>
          <a:xfrm>
            <a:off x="6860595" y="999889"/>
            <a:ext cx="1506909" cy="215444"/>
          </a:xfrm>
          <a:prstGeom prst="rect">
            <a:avLst/>
          </a:prstGeom>
          <a:solidFill>
            <a:srgbClr val="00B0F0"/>
          </a:solidFill>
        </p:spPr>
        <p:txBody>
          <a:bodyPr wrap="square" rtlCol="0">
            <a:spAutoFit/>
          </a:bodyPr>
          <a:lstStyle/>
          <a:p>
            <a:pPr algn="ctr"/>
            <a:r>
              <a:rPr lang="en-GB" sz="800" dirty="0"/>
              <a:t>≈2 WEEKS Aug 20</a:t>
            </a:r>
            <a:r>
              <a:rPr lang="en-GB" sz="800" baseline="30000" dirty="0"/>
              <a:t>th</a:t>
            </a:r>
            <a:r>
              <a:rPr lang="en-GB" sz="800" dirty="0"/>
              <a:t> – Sept 10th</a:t>
            </a:r>
          </a:p>
        </p:txBody>
      </p:sp>
      <p:sp>
        <p:nvSpPr>
          <p:cNvPr id="18" name="TextBox 17"/>
          <p:cNvSpPr txBox="1"/>
          <p:nvPr/>
        </p:nvSpPr>
        <p:spPr>
          <a:xfrm>
            <a:off x="6888301" y="3315898"/>
            <a:ext cx="1479204" cy="215444"/>
          </a:xfrm>
          <a:prstGeom prst="rect">
            <a:avLst/>
          </a:prstGeom>
          <a:solidFill>
            <a:schemeClr val="accent1">
              <a:lumMod val="40000"/>
              <a:lumOff val="60000"/>
            </a:schemeClr>
          </a:solidFill>
        </p:spPr>
        <p:txBody>
          <a:bodyPr wrap="square" rtlCol="0">
            <a:spAutoFit/>
          </a:bodyPr>
          <a:lstStyle/>
          <a:p>
            <a:pPr algn="ctr"/>
            <a:r>
              <a:rPr lang="en-GB" sz="800" dirty="0"/>
              <a:t>≈ 4WEEKS 16</a:t>
            </a:r>
            <a:r>
              <a:rPr lang="en-GB" sz="800" baseline="30000" dirty="0"/>
              <a:t>th</a:t>
            </a:r>
            <a:r>
              <a:rPr lang="en-GB" sz="800" dirty="0"/>
              <a:t> Dec-21</a:t>
            </a:r>
            <a:r>
              <a:rPr lang="en-GB" sz="800" baseline="30000" dirty="0"/>
              <a:t>st</a:t>
            </a:r>
            <a:r>
              <a:rPr lang="en-GB" sz="800" dirty="0"/>
              <a:t> January</a:t>
            </a:r>
          </a:p>
        </p:txBody>
      </p:sp>
      <p:sp>
        <p:nvSpPr>
          <p:cNvPr id="19" name="TextBox 18"/>
          <p:cNvSpPr txBox="1"/>
          <p:nvPr/>
        </p:nvSpPr>
        <p:spPr>
          <a:xfrm>
            <a:off x="6869925" y="6078887"/>
            <a:ext cx="1497579" cy="215444"/>
          </a:xfrm>
          <a:prstGeom prst="rect">
            <a:avLst/>
          </a:prstGeom>
          <a:solidFill>
            <a:srgbClr val="0070C0"/>
          </a:solidFill>
          <a:ln>
            <a:solidFill>
              <a:srgbClr val="0070C0"/>
            </a:solidFill>
          </a:ln>
        </p:spPr>
        <p:txBody>
          <a:bodyPr wrap="square" rtlCol="0">
            <a:spAutoFit/>
          </a:bodyPr>
          <a:lstStyle/>
          <a:p>
            <a:pPr algn="ctr"/>
            <a:r>
              <a:rPr lang="en-GB" sz="800" b="1" dirty="0"/>
              <a:t>≈ 2 WEEKS  6</a:t>
            </a:r>
            <a:r>
              <a:rPr lang="en-GB" sz="800" b="1" baseline="30000" dirty="0"/>
              <a:t>th</a:t>
            </a:r>
            <a:r>
              <a:rPr lang="en-GB" sz="800" b="1" dirty="0"/>
              <a:t> June- 17</a:t>
            </a:r>
            <a:r>
              <a:rPr lang="en-GB" sz="800" b="1" baseline="30000" dirty="0"/>
              <a:t>th</a:t>
            </a:r>
            <a:r>
              <a:rPr lang="en-GB" sz="800" b="1" dirty="0"/>
              <a:t> June </a:t>
            </a:r>
          </a:p>
        </p:txBody>
      </p:sp>
      <p:sp>
        <p:nvSpPr>
          <p:cNvPr id="20" name="TextBox 19"/>
          <p:cNvSpPr txBox="1"/>
          <p:nvPr/>
        </p:nvSpPr>
        <p:spPr>
          <a:xfrm>
            <a:off x="6869925" y="3762878"/>
            <a:ext cx="1497579" cy="215444"/>
          </a:xfrm>
          <a:prstGeom prst="rect">
            <a:avLst/>
          </a:prstGeom>
          <a:solidFill>
            <a:schemeClr val="accent1">
              <a:lumMod val="40000"/>
              <a:lumOff val="60000"/>
            </a:schemeClr>
          </a:solidFill>
        </p:spPr>
        <p:txBody>
          <a:bodyPr wrap="square" rtlCol="0">
            <a:spAutoFit/>
          </a:bodyPr>
          <a:lstStyle/>
          <a:p>
            <a:pPr algn="ctr"/>
            <a:r>
              <a:rPr lang="en-GB" sz="800" dirty="0"/>
              <a:t>≈2 WEEKS 24</a:t>
            </a:r>
            <a:r>
              <a:rPr lang="en-GB" sz="800" baseline="30000" dirty="0"/>
              <a:t>th</a:t>
            </a:r>
            <a:r>
              <a:rPr lang="en-GB" sz="800" dirty="0"/>
              <a:t> Jan – 4</a:t>
            </a:r>
            <a:r>
              <a:rPr lang="en-GB" sz="800" baseline="30000" dirty="0"/>
              <a:t>th</a:t>
            </a:r>
            <a:r>
              <a:rPr lang="en-GB" sz="800" dirty="0"/>
              <a:t> Feb  </a:t>
            </a:r>
          </a:p>
        </p:txBody>
      </p:sp>
      <p:sp>
        <p:nvSpPr>
          <p:cNvPr id="21" name="TextBox 20"/>
          <p:cNvSpPr txBox="1"/>
          <p:nvPr/>
        </p:nvSpPr>
        <p:spPr>
          <a:xfrm>
            <a:off x="6890647" y="4149084"/>
            <a:ext cx="1676303" cy="215444"/>
          </a:xfrm>
          <a:prstGeom prst="rect">
            <a:avLst/>
          </a:prstGeom>
          <a:solidFill>
            <a:schemeClr val="accent1">
              <a:lumMod val="40000"/>
              <a:lumOff val="60000"/>
            </a:schemeClr>
          </a:solidFill>
        </p:spPr>
        <p:txBody>
          <a:bodyPr wrap="square" rtlCol="0">
            <a:spAutoFit/>
          </a:bodyPr>
          <a:lstStyle/>
          <a:p>
            <a:pPr algn="ctr"/>
            <a:r>
              <a:rPr lang="en-GB" sz="800" b="1" dirty="0"/>
              <a:t>≈3 WEEKS  7</a:t>
            </a:r>
            <a:r>
              <a:rPr lang="en-GB" sz="800" b="1" baseline="30000" dirty="0"/>
              <a:t>th          </a:t>
            </a:r>
            <a:r>
              <a:rPr lang="en-GB" sz="800" b="1" dirty="0"/>
              <a:t> Feb- 4</a:t>
            </a:r>
            <a:r>
              <a:rPr lang="en-GB" sz="800" b="1" baseline="30000" dirty="0"/>
              <a:t>th</a:t>
            </a:r>
            <a:r>
              <a:rPr lang="en-GB" sz="800" b="1" dirty="0"/>
              <a:t> March</a:t>
            </a:r>
          </a:p>
        </p:txBody>
      </p:sp>
      <p:sp>
        <p:nvSpPr>
          <p:cNvPr id="22" name="TextBox 21"/>
          <p:cNvSpPr txBox="1"/>
          <p:nvPr/>
        </p:nvSpPr>
        <p:spPr>
          <a:xfrm>
            <a:off x="6890657" y="4458463"/>
            <a:ext cx="1476848" cy="215444"/>
          </a:xfrm>
          <a:prstGeom prst="rect">
            <a:avLst/>
          </a:prstGeom>
          <a:solidFill>
            <a:schemeClr val="accent1">
              <a:lumMod val="40000"/>
              <a:lumOff val="60000"/>
            </a:schemeClr>
          </a:solidFill>
        </p:spPr>
        <p:txBody>
          <a:bodyPr wrap="square" rtlCol="0">
            <a:spAutoFit/>
          </a:bodyPr>
          <a:lstStyle/>
          <a:p>
            <a:pPr lvl="0" algn="ctr">
              <a:defRPr/>
            </a:pPr>
            <a:r>
              <a:rPr lang="en-GB" sz="800" b="1"/>
              <a:t>≈1 WEEK 7</a:t>
            </a:r>
            <a:r>
              <a:rPr lang="en-GB" sz="800" b="1" baseline="30000"/>
              <a:t>th</a:t>
            </a:r>
            <a:r>
              <a:rPr lang="en-GB" sz="800" b="1"/>
              <a:t>-11</a:t>
            </a:r>
            <a:r>
              <a:rPr lang="en-GB" sz="800" b="1" baseline="30000"/>
              <a:t>th</a:t>
            </a:r>
            <a:r>
              <a:rPr lang="en-GB" sz="800" b="1"/>
              <a:t> March</a:t>
            </a:r>
            <a:endParaRPr lang="en-GB" sz="800" b="1" dirty="0"/>
          </a:p>
        </p:txBody>
      </p:sp>
      <p:sp>
        <p:nvSpPr>
          <p:cNvPr id="23" name="TextBox 22"/>
          <p:cNvSpPr txBox="1"/>
          <p:nvPr/>
        </p:nvSpPr>
        <p:spPr>
          <a:xfrm>
            <a:off x="6887756" y="4937519"/>
            <a:ext cx="1481803" cy="338554"/>
          </a:xfrm>
          <a:prstGeom prst="rect">
            <a:avLst/>
          </a:prstGeom>
          <a:solidFill>
            <a:srgbClr val="0070C0"/>
          </a:solidFill>
        </p:spPr>
        <p:txBody>
          <a:bodyPr wrap="square" rtlCol="0">
            <a:spAutoFit/>
          </a:bodyPr>
          <a:lstStyle/>
          <a:p>
            <a:pPr lvl="0" algn="ctr">
              <a:defRPr/>
            </a:pPr>
            <a:r>
              <a:rPr lang="en-GB" sz="800" b="1"/>
              <a:t>≈ 5 WEEKS 14</a:t>
            </a:r>
            <a:r>
              <a:rPr lang="en-GB" sz="800" b="1" baseline="30000"/>
              <a:t>th</a:t>
            </a:r>
            <a:r>
              <a:rPr lang="en-GB" sz="800" b="1"/>
              <a:t> March- 29</a:t>
            </a:r>
            <a:r>
              <a:rPr lang="en-GB" sz="800" b="1" baseline="30000"/>
              <a:t>th</a:t>
            </a:r>
            <a:r>
              <a:rPr lang="en-GB" sz="800" b="1"/>
              <a:t> April</a:t>
            </a:r>
            <a:endParaRPr lang="en-GB" sz="800" b="1" dirty="0"/>
          </a:p>
        </p:txBody>
      </p:sp>
      <p:sp>
        <p:nvSpPr>
          <p:cNvPr id="27" name="TextBox 26"/>
          <p:cNvSpPr txBox="1"/>
          <p:nvPr/>
        </p:nvSpPr>
        <p:spPr>
          <a:xfrm>
            <a:off x="6988647" y="246521"/>
            <a:ext cx="1422892" cy="584775"/>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1"/>
            <a:tileRect/>
          </a:gradFill>
        </p:spPr>
        <p:txBody>
          <a:bodyPr wrap="square" rtlCol="0">
            <a:spAutoFit/>
          </a:bodyPr>
          <a:lstStyle/>
          <a:p>
            <a:pPr algn="ctr"/>
            <a:r>
              <a:rPr lang="en-GB" sz="1600" dirty="0" err="1"/>
              <a:t>HoH</a:t>
            </a:r>
            <a:r>
              <a:rPr lang="en-GB" sz="1600" dirty="0"/>
              <a:t> Academic year</a:t>
            </a:r>
          </a:p>
        </p:txBody>
      </p:sp>
      <p:sp>
        <p:nvSpPr>
          <p:cNvPr id="33" name="TextBox 32"/>
          <p:cNvSpPr txBox="1"/>
          <p:nvPr/>
        </p:nvSpPr>
        <p:spPr>
          <a:xfrm>
            <a:off x="6887713" y="5633104"/>
            <a:ext cx="1479791" cy="215444"/>
          </a:xfrm>
          <a:prstGeom prst="rect">
            <a:avLst/>
          </a:prstGeom>
          <a:solidFill>
            <a:srgbClr val="0070C0"/>
          </a:solidFill>
        </p:spPr>
        <p:txBody>
          <a:bodyPr wrap="square" rtlCol="0">
            <a:spAutoFit/>
          </a:bodyPr>
          <a:lstStyle/>
          <a:p>
            <a:pPr algn="ctr"/>
            <a:r>
              <a:rPr lang="en-GB" sz="800" b="1" dirty="0"/>
              <a:t>≈ 4 WEEKS 2</a:t>
            </a:r>
            <a:r>
              <a:rPr lang="en-GB" sz="800" b="1" baseline="30000" dirty="0"/>
              <a:t>nd</a:t>
            </a:r>
            <a:r>
              <a:rPr lang="en-GB" sz="800" b="1" dirty="0"/>
              <a:t> May- 27</a:t>
            </a:r>
            <a:r>
              <a:rPr lang="en-GB" sz="800" b="1" baseline="30000" dirty="0"/>
              <a:t>th</a:t>
            </a:r>
            <a:r>
              <a:rPr lang="en-GB" sz="800" b="1" dirty="0"/>
              <a:t> May </a:t>
            </a:r>
          </a:p>
        </p:txBody>
      </p:sp>
      <p:sp>
        <p:nvSpPr>
          <p:cNvPr id="34" name="TextBox 33"/>
          <p:cNvSpPr txBox="1"/>
          <p:nvPr/>
        </p:nvSpPr>
        <p:spPr>
          <a:xfrm>
            <a:off x="6888642" y="6353307"/>
            <a:ext cx="1478862" cy="215444"/>
          </a:xfrm>
          <a:prstGeom prst="rect">
            <a:avLst/>
          </a:prstGeom>
          <a:solidFill>
            <a:srgbClr val="0070C0"/>
          </a:solidFill>
        </p:spPr>
        <p:txBody>
          <a:bodyPr wrap="square" rtlCol="0">
            <a:spAutoFit/>
          </a:bodyPr>
          <a:lstStyle/>
          <a:p>
            <a:pPr algn="ctr"/>
            <a:r>
              <a:rPr lang="en-GB" sz="800" b="1" dirty="0"/>
              <a:t>≈ 1 WEEK 20th June – 24</a:t>
            </a:r>
            <a:r>
              <a:rPr lang="en-GB" sz="800" b="1" baseline="30000" dirty="0"/>
              <a:t>th</a:t>
            </a:r>
            <a:r>
              <a:rPr lang="en-GB" sz="800" b="1" dirty="0"/>
              <a:t> June</a:t>
            </a:r>
          </a:p>
        </p:txBody>
      </p:sp>
      <p:pic>
        <p:nvPicPr>
          <p:cNvPr id="37" name="Picture 36"/>
          <p:cNvPicPr>
            <a:picLocks noChangeAspect="1"/>
          </p:cNvPicPr>
          <p:nvPr/>
        </p:nvPicPr>
        <p:blipFill>
          <a:blip r:embed="rId2"/>
          <a:stretch>
            <a:fillRect/>
          </a:stretch>
        </p:blipFill>
        <p:spPr>
          <a:xfrm>
            <a:off x="412352" y="359649"/>
            <a:ext cx="6462535" cy="6209102"/>
          </a:xfrm>
          <a:prstGeom prst="rect">
            <a:avLst/>
          </a:prstGeom>
        </p:spPr>
      </p:pic>
      <p:pic>
        <p:nvPicPr>
          <p:cNvPr id="38" name="Picture 37"/>
          <p:cNvPicPr>
            <a:picLocks noChangeAspect="1"/>
          </p:cNvPicPr>
          <p:nvPr/>
        </p:nvPicPr>
        <p:blipFill>
          <a:blip r:embed="rId3"/>
          <a:stretch>
            <a:fillRect/>
          </a:stretch>
        </p:blipFill>
        <p:spPr>
          <a:xfrm>
            <a:off x="74646" y="82323"/>
            <a:ext cx="1707501" cy="95840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9" name="Picture 38"/>
          <p:cNvPicPr>
            <a:picLocks noChangeAspect="1"/>
          </p:cNvPicPr>
          <p:nvPr/>
        </p:nvPicPr>
        <p:blipFill>
          <a:blip r:embed="rId4"/>
          <a:stretch>
            <a:fillRect/>
          </a:stretch>
        </p:blipFill>
        <p:spPr>
          <a:xfrm>
            <a:off x="8455296" y="4820817"/>
            <a:ext cx="1304524" cy="174793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0" name="TextBox 39"/>
          <p:cNvSpPr txBox="1"/>
          <p:nvPr/>
        </p:nvSpPr>
        <p:spPr>
          <a:xfrm>
            <a:off x="6925196" y="2872201"/>
            <a:ext cx="1479791" cy="338554"/>
          </a:xfrm>
          <a:prstGeom prst="rect">
            <a:avLst/>
          </a:prstGeom>
          <a:solidFill>
            <a:schemeClr val="accent1">
              <a:lumMod val="40000"/>
              <a:lumOff val="60000"/>
            </a:schemeClr>
          </a:solidFill>
        </p:spPr>
        <p:txBody>
          <a:bodyPr wrap="square" rtlCol="0">
            <a:spAutoFit/>
          </a:bodyPr>
          <a:lstStyle/>
          <a:p>
            <a:pPr algn="ctr"/>
            <a:r>
              <a:rPr lang="en-GB" sz="800" dirty="0"/>
              <a:t>≈ 2WEEKS 29</a:t>
            </a:r>
            <a:r>
              <a:rPr lang="en-GB" sz="800" baseline="30000" dirty="0"/>
              <a:t>th</a:t>
            </a:r>
            <a:r>
              <a:rPr lang="en-GB" sz="800" dirty="0"/>
              <a:t> Nov -13</a:t>
            </a:r>
            <a:r>
              <a:rPr lang="en-GB" sz="800" baseline="30000" dirty="0"/>
              <a:t>th</a:t>
            </a:r>
            <a:r>
              <a:rPr lang="en-GB" sz="800" dirty="0"/>
              <a:t> December </a:t>
            </a:r>
          </a:p>
        </p:txBody>
      </p:sp>
      <p:sp>
        <p:nvSpPr>
          <p:cNvPr id="24" name="TextBox 23">
            <a:extLst>
              <a:ext uri="{FF2B5EF4-FFF2-40B4-BE49-F238E27FC236}">
                <a16:creationId xmlns:a16="http://schemas.microsoft.com/office/drawing/2014/main" id="{D2F4AF0B-812B-42D3-A899-F81C0F4D8733}"/>
              </a:ext>
            </a:extLst>
          </p:cNvPr>
          <p:cNvSpPr txBox="1"/>
          <p:nvPr/>
        </p:nvSpPr>
        <p:spPr>
          <a:xfrm>
            <a:off x="8742218" y="263236"/>
            <a:ext cx="1010192" cy="2185214"/>
          </a:xfrm>
          <a:prstGeom prst="rect">
            <a:avLst/>
          </a:prstGeom>
          <a:solidFill>
            <a:schemeClr val="accent1">
              <a:lumMod val="40000"/>
              <a:lumOff val="60000"/>
            </a:schemeClr>
          </a:solidFill>
        </p:spPr>
        <p:txBody>
          <a:bodyPr wrap="square" rtlCol="0">
            <a:spAutoFit/>
          </a:bodyPr>
          <a:lstStyle/>
          <a:p>
            <a:r>
              <a:rPr lang="en-GB" sz="800" dirty="0"/>
              <a:t>*Please note than these are approximate dates  based on Leicestershire  term dates. This plan  will  help to keep teachers  on track with coverage but teachers may </a:t>
            </a:r>
            <a:r>
              <a:rPr lang="en-GB" sz="800"/>
              <a:t>makes slight </a:t>
            </a:r>
            <a:r>
              <a:rPr lang="en-GB" sz="800" dirty="0"/>
              <a:t>changes based on monitoring, assessment and KS1 SATS. This plan will be reviewed in Sept 22.</a:t>
            </a:r>
          </a:p>
        </p:txBody>
      </p:sp>
    </p:spTree>
    <p:extLst>
      <p:ext uri="{BB962C8B-B14F-4D97-AF65-F5344CB8AC3E}">
        <p14:creationId xmlns:p14="http://schemas.microsoft.com/office/powerpoint/2010/main" val="40527425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410547" y="513183"/>
            <a:ext cx="4833257" cy="369332"/>
          </a:xfrm>
          <a:prstGeom prst="rect">
            <a:avLst/>
          </a:prstGeom>
          <a:noFill/>
        </p:spPr>
        <p:txBody>
          <a:bodyPr wrap="square" rtlCol="0">
            <a:spAutoFit/>
          </a:bodyPr>
          <a:lstStyle/>
          <a:p>
            <a:r>
              <a:rPr lang="en-GB" b="1" dirty="0"/>
              <a:t>Links to online materials to support planning</a:t>
            </a:r>
          </a:p>
        </p:txBody>
      </p:sp>
      <p:graphicFrame>
        <p:nvGraphicFramePr>
          <p:cNvPr id="14" name="Table 13"/>
          <p:cNvGraphicFramePr>
            <a:graphicFrameLocks noGrp="1"/>
          </p:cNvGraphicFramePr>
          <p:nvPr>
            <p:extLst>
              <p:ext uri="{D42A27DB-BD31-4B8C-83A1-F6EECF244321}">
                <p14:modId xmlns:p14="http://schemas.microsoft.com/office/powerpoint/2010/main" val="3419634882"/>
              </p:ext>
            </p:extLst>
          </p:nvPr>
        </p:nvGraphicFramePr>
        <p:xfrm>
          <a:off x="410547" y="1184987"/>
          <a:ext cx="9237305" cy="5021354"/>
        </p:xfrm>
        <a:graphic>
          <a:graphicData uri="http://schemas.openxmlformats.org/drawingml/2006/table">
            <a:tbl>
              <a:tblPr firstRow="1" bandRow="1">
                <a:tableStyleId>{5C22544A-7EE6-4342-B048-85BDC9FD1C3A}</a:tableStyleId>
              </a:tblPr>
              <a:tblGrid>
                <a:gridCol w="535589">
                  <a:extLst>
                    <a:ext uri="{9D8B030D-6E8A-4147-A177-3AD203B41FA5}">
                      <a16:colId xmlns:a16="http://schemas.microsoft.com/office/drawing/2014/main" val="1313454505"/>
                    </a:ext>
                  </a:extLst>
                </a:gridCol>
                <a:gridCol w="1158286">
                  <a:extLst>
                    <a:ext uri="{9D8B030D-6E8A-4147-A177-3AD203B41FA5}">
                      <a16:colId xmlns:a16="http://schemas.microsoft.com/office/drawing/2014/main" val="3749358446"/>
                    </a:ext>
                  </a:extLst>
                </a:gridCol>
                <a:gridCol w="4015112">
                  <a:extLst>
                    <a:ext uri="{9D8B030D-6E8A-4147-A177-3AD203B41FA5}">
                      <a16:colId xmlns:a16="http://schemas.microsoft.com/office/drawing/2014/main" val="663066018"/>
                    </a:ext>
                  </a:extLst>
                </a:gridCol>
                <a:gridCol w="1011108">
                  <a:extLst>
                    <a:ext uri="{9D8B030D-6E8A-4147-A177-3AD203B41FA5}">
                      <a16:colId xmlns:a16="http://schemas.microsoft.com/office/drawing/2014/main" val="3747977520"/>
                    </a:ext>
                  </a:extLst>
                </a:gridCol>
                <a:gridCol w="2517210">
                  <a:extLst>
                    <a:ext uri="{9D8B030D-6E8A-4147-A177-3AD203B41FA5}">
                      <a16:colId xmlns:a16="http://schemas.microsoft.com/office/drawing/2014/main" val="4260619891"/>
                    </a:ext>
                  </a:extLst>
                </a:gridCol>
              </a:tblGrid>
              <a:tr h="512593">
                <a:tc>
                  <a:txBody>
                    <a:bodyPr/>
                    <a:lstStyle/>
                    <a:p>
                      <a:pPr algn="ctr"/>
                      <a:r>
                        <a:rPr lang="en-GB" sz="1050" dirty="0"/>
                        <a:t>unit</a:t>
                      </a:r>
                    </a:p>
                  </a:txBody>
                  <a:tcPr/>
                </a:tc>
                <a:tc>
                  <a:txBody>
                    <a:bodyPr/>
                    <a:lstStyle/>
                    <a:p>
                      <a:pPr algn="ctr"/>
                      <a:r>
                        <a:rPr lang="en-GB" sz="1050" dirty="0"/>
                        <a:t>Time</a:t>
                      </a:r>
                      <a:r>
                        <a:rPr lang="en-GB" sz="1050" baseline="0" dirty="0"/>
                        <a:t> allocation</a:t>
                      </a:r>
                    </a:p>
                    <a:p>
                      <a:pPr algn="ctr"/>
                      <a:r>
                        <a:rPr lang="en-GB" sz="1050" baseline="0" dirty="0"/>
                        <a:t>Approximate</a:t>
                      </a:r>
                      <a:endParaRPr lang="en-GB" sz="105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t>Main</a:t>
                      </a:r>
                      <a:r>
                        <a:rPr lang="en-GB" sz="1050" b="1" baseline="0" dirty="0"/>
                        <a:t> </a:t>
                      </a:r>
                      <a:r>
                        <a:rPr lang="en-GB" sz="1050" b="1" dirty="0"/>
                        <a:t> Focus and link to materials to support planning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p>
                  </a:txBody>
                  <a:tcPr/>
                </a:tc>
                <a:tc>
                  <a:txBody>
                    <a:bodyPr/>
                    <a:lstStyle/>
                    <a:p>
                      <a:pPr algn="ctr"/>
                      <a:r>
                        <a:rPr lang="en-GB" sz="1050" dirty="0">
                          <a:hlinkClick r:id="rId2"/>
                        </a:rPr>
                        <a:t>Links</a:t>
                      </a:r>
                      <a:r>
                        <a:rPr lang="en-GB" sz="1050" baseline="0" dirty="0">
                          <a:hlinkClick r:id="rId2"/>
                        </a:rPr>
                        <a:t> to Maths Guidance</a:t>
                      </a:r>
                      <a:endParaRPr lang="en-GB" sz="1050" baseline="0" dirty="0"/>
                    </a:p>
                    <a:p>
                      <a:pPr algn="ctr"/>
                      <a:endParaRPr lang="en-GB" sz="1050" dirty="0"/>
                    </a:p>
                  </a:txBody>
                  <a:tcPr/>
                </a:tc>
                <a:tc>
                  <a:txBody>
                    <a:bodyPr/>
                    <a:lstStyle/>
                    <a:p>
                      <a:pPr algn="ctr"/>
                      <a:r>
                        <a:rPr lang="en-GB" sz="1050" dirty="0"/>
                        <a:t>Links to PD</a:t>
                      </a:r>
                      <a:r>
                        <a:rPr lang="en-GB" sz="1050" baseline="0" dirty="0"/>
                        <a:t> materials</a:t>
                      </a:r>
                      <a:endParaRPr lang="en-GB" sz="1050" dirty="0"/>
                    </a:p>
                  </a:txBody>
                  <a:tcPr/>
                </a:tc>
                <a:extLst>
                  <a:ext uri="{0D108BD9-81ED-4DB2-BD59-A6C34878D82A}">
                    <a16:rowId xmlns:a16="http://schemas.microsoft.com/office/drawing/2014/main" val="3226823926"/>
                  </a:ext>
                </a:extLst>
              </a:tr>
              <a:tr h="444138">
                <a:tc>
                  <a:txBody>
                    <a:bodyPr/>
                    <a:lstStyle/>
                    <a:p>
                      <a:pPr algn="ctr"/>
                      <a:r>
                        <a:rPr lang="en-GB" sz="1200" baseline="0" dirty="0">
                          <a:solidFill>
                            <a:schemeClr val="tx1"/>
                          </a:solidFill>
                        </a:rPr>
                        <a:t>1</a:t>
                      </a:r>
                      <a:endParaRPr lang="en-GB" sz="1200" dirty="0">
                        <a:solidFill>
                          <a:schemeClr val="tx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dirty="0"/>
                        <a:t>≈2 WEEKS Aug 20</a:t>
                      </a:r>
                      <a:r>
                        <a:rPr lang="en-GB" sz="1000" b="1" baseline="30000" dirty="0"/>
                        <a:t>th</a:t>
                      </a:r>
                      <a:r>
                        <a:rPr lang="en-GB" sz="1000" b="1" dirty="0"/>
                        <a:t> – Sept 10th</a:t>
                      </a:r>
                    </a:p>
                    <a:p>
                      <a:pPr algn="ctr"/>
                      <a:endParaRPr lang="en-GB" sz="1000" b="1"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kern="1200" baseline="0" dirty="0">
                          <a:solidFill>
                            <a:schemeClr val="tx1"/>
                          </a:solidFill>
                          <a:latin typeface="+mn-lt"/>
                          <a:ea typeface="+mn-ea"/>
                          <a:cs typeface="+mn-cs"/>
                          <a:hlinkClick r:id="rId3"/>
                        </a:rPr>
                        <a:t>Adding and Subtracting across 10</a:t>
                      </a:r>
                      <a:endParaRPr lang="en-GB" sz="1200" b="1" i="0" u="none" strike="noStrike" kern="1200" baseline="0" dirty="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i="0" u="none" strike="noStrike" kern="1200" baseline="0" dirty="0">
                        <a:solidFill>
                          <a:schemeClr val="tx1"/>
                        </a:solidFill>
                        <a:latin typeface="+mn-lt"/>
                        <a:ea typeface="+mn-ea"/>
                        <a:cs typeface="+mn-cs"/>
                      </a:endParaRPr>
                    </a:p>
                  </a:txBody>
                  <a:tcPr/>
                </a:tc>
                <a:tc>
                  <a:txBody>
                    <a:bodyPr/>
                    <a:lstStyle/>
                    <a:p>
                      <a:pPr marL="0" lvl="0" indent="0" algn="ctr">
                        <a:buFont typeface="Arial" panose="020B0604020202020204" pitchFamily="34" charset="0"/>
                        <a:buNone/>
                        <a:tabLst>
                          <a:tab pos="228600" algn="l"/>
                          <a:tab pos="457200" algn="l"/>
                        </a:tabLst>
                      </a:pPr>
                      <a:r>
                        <a:rPr lang="en-GB" sz="1200" dirty="0">
                          <a:solidFill>
                            <a:schemeClr val="tx1">
                              <a:lumMod val="65000"/>
                              <a:lumOff val="35000"/>
                            </a:schemeClr>
                          </a:solidFill>
                          <a:latin typeface="Arial" panose="020B0604020202020204" pitchFamily="34" charset="0"/>
                          <a:ea typeface="Calibri" panose="020F0502020204030204" pitchFamily="34" charset="0"/>
                          <a:cs typeface="Arial" panose="020B0604020202020204" pitchFamily="34" charset="0"/>
                        </a:rPr>
                        <a:t>2AS1</a:t>
                      </a:r>
                    </a:p>
                    <a:p>
                      <a:pPr marL="0" lvl="0" indent="0" algn="ctr">
                        <a:buFont typeface="Arial" panose="020B0604020202020204" pitchFamily="34" charset="0"/>
                        <a:buNone/>
                        <a:tabLst>
                          <a:tab pos="228600" algn="l"/>
                          <a:tab pos="457200" algn="l"/>
                        </a:tabLst>
                      </a:pPr>
                      <a:r>
                        <a:rPr lang="en-GB" sz="1200" dirty="0">
                          <a:solidFill>
                            <a:schemeClr val="tx1">
                              <a:lumMod val="65000"/>
                              <a:lumOff val="35000"/>
                            </a:schemeClr>
                          </a:solidFill>
                          <a:latin typeface="Arial" panose="020B0604020202020204" pitchFamily="34" charset="0"/>
                          <a:ea typeface="Calibri" panose="020F0502020204030204" pitchFamily="34" charset="0"/>
                          <a:cs typeface="Arial" panose="020B0604020202020204" pitchFamily="34" charset="0"/>
                        </a:rPr>
                        <a:t>3NF1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sng" strike="noStrike" dirty="0">
                          <a:solidFill>
                            <a:srgbClr val="0070C0"/>
                          </a:solidFill>
                          <a:effectLst/>
                          <a:latin typeface="+mn-lt"/>
                          <a:hlinkClick r:id="rId4">
                            <a:extLst>
                              <a:ext uri="{A12FA001-AC4F-418D-AE19-62706E023703}">
                                <ahyp:hlinkClr xmlns:ahyp="http://schemas.microsoft.com/office/drawing/2018/hyperlinkcolor" val="tx"/>
                              </a:ext>
                            </a:extLst>
                          </a:hlinkClick>
                        </a:rPr>
                        <a:t>1.11 Addition and subtraction: bridging 10</a:t>
                      </a:r>
                      <a:endParaRPr lang="en-GB" sz="1400" b="1" dirty="0">
                        <a:solidFill>
                          <a:srgbClr val="0070C0"/>
                        </a:solidFill>
                        <a:latin typeface="+mn-lt"/>
                      </a:endParaRPr>
                    </a:p>
                    <a:p>
                      <a:pPr algn="l"/>
                      <a:endParaRPr lang="en-GB" sz="1200" b="1" dirty="0">
                        <a:solidFill>
                          <a:srgbClr val="0070C0"/>
                        </a:solidFill>
                      </a:endParaRPr>
                    </a:p>
                  </a:txBody>
                  <a:tcPr/>
                </a:tc>
                <a:extLst>
                  <a:ext uri="{0D108BD9-81ED-4DB2-BD59-A6C34878D82A}">
                    <a16:rowId xmlns:a16="http://schemas.microsoft.com/office/drawing/2014/main" val="1390292336"/>
                  </a:ext>
                </a:extLst>
              </a:tr>
              <a:tr h="472130">
                <a:tc>
                  <a:txBody>
                    <a:bodyPr/>
                    <a:lstStyle/>
                    <a:p>
                      <a:pPr algn="ctr"/>
                      <a:r>
                        <a:rPr lang="en-GB" sz="1200" dirty="0">
                          <a:solidFill>
                            <a:schemeClr val="tx1"/>
                          </a:solidFill>
                        </a:rPr>
                        <a:t>2</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dirty="0"/>
                        <a:t>≈ 10 WEEKS  13</a:t>
                      </a:r>
                      <a:r>
                        <a:rPr lang="en-GB" sz="1000" b="1" baseline="30000" dirty="0"/>
                        <a:t>th</a:t>
                      </a:r>
                      <a:r>
                        <a:rPr lang="en-GB" sz="1000" b="1" dirty="0"/>
                        <a:t>  Sept- 26</a:t>
                      </a:r>
                      <a:r>
                        <a:rPr lang="en-GB" sz="1000" b="1" baseline="30000" dirty="0"/>
                        <a:t>th</a:t>
                      </a:r>
                      <a:r>
                        <a:rPr lang="en-GB" sz="1000" b="1" dirty="0"/>
                        <a:t> Nov</a:t>
                      </a:r>
                    </a:p>
                    <a:p>
                      <a:pPr algn="ctr"/>
                      <a:endParaRPr lang="en-GB" sz="1000" b="1" dirty="0">
                        <a:solidFill>
                          <a:schemeClr val="tx1"/>
                        </a:solidFill>
                      </a:endParaRPr>
                    </a:p>
                  </a:txBody>
                  <a:tcPr/>
                </a:tc>
                <a:tc>
                  <a:txBody>
                    <a:bodyPr/>
                    <a:lstStyle/>
                    <a:p>
                      <a:r>
                        <a:rPr lang="en-GB" sz="1200" b="1" i="0" u="none" strike="noStrike" kern="1200" baseline="0" dirty="0">
                          <a:solidFill>
                            <a:schemeClr val="tx1"/>
                          </a:solidFill>
                          <a:latin typeface="+mn-lt"/>
                          <a:ea typeface="+mn-ea"/>
                          <a:cs typeface="+mn-cs"/>
                          <a:hlinkClick r:id="rId5"/>
                        </a:rPr>
                        <a:t>Numbers to 1000</a:t>
                      </a:r>
                      <a:endParaRPr lang="en-GB" sz="1200" b="1" i="0" u="none" strike="noStrike" kern="1200" baseline="0" dirty="0">
                        <a:solidFill>
                          <a:schemeClr val="tx1"/>
                        </a:solidFill>
                        <a:latin typeface="+mn-lt"/>
                        <a:ea typeface="+mn-ea"/>
                        <a:cs typeface="+mn-cs"/>
                      </a:endParaRPr>
                    </a:p>
                  </a:txBody>
                  <a:tcPr/>
                </a:tc>
                <a:tc>
                  <a:txBody>
                    <a:bodyPr/>
                    <a:lstStyle/>
                    <a:p>
                      <a:pPr algn="ctr"/>
                      <a:r>
                        <a:rPr lang="en-GB" sz="1200" dirty="0">
                          <a:solidFill>
                            <a:schemeClr val="tx1"/>
                          </a:solidFill>
                        </a:rPr>
                        <a:t>3NPV1</a:t>
                      </a:r>
                    </a:p>
                    <a:p>
                      <a:pPr algn="ctr"/>
                      <a:r>
                        <a:rPr lang="en-GB" sz="1200" dirty="0">
                          <a:solidFill>
                            <a:schemeClr val="tx1"/>
                          </a:solidFill>
                        </a:rPr>
                        <a:t>3NPV2</a:t>
                      </a:r>
                    </a:p>
                    <a:p>
                      <a:pPr algn="ctr"/>
                      <a:r>
                        <a:rPr lang="en-GB" sz="1200" dirty="0">
                          <a:solidFill>
                            <a:schemeClr val="tx1"/>
                          </a:solidFill>
                        </a:rPr>
                        <a:t>3NPV3</a:t>
                      </a:r>
                    </a:p>
                    <a:p>
                      <a:pPr algn="ctr"/>
                      <a:r>
                        <a:rPr lang="en-GB" sz="1200">
                          <a:solidFill>
                            <a:schemeClr val="tx1"/>
                          </a:solidFill>
                        </a:rPr>
                        <a:t>3NPV4</a:t>
                      </a:r>
                      <a:endParaRPr lang="en-GB" sz="1200" dirty="0">
                        <a:solidFill>
                          <a:schemeClr val="tx1"/>
                        </a:solidFill>
                      </a:endParaRPr>
                    </a:p>
                    <a:p>
                      <a:pPr algn="ctr"/>
                      <a:r>
                        <a:rPr lang="en-GB" sz="1200" dirty="0">
                          <a:solidFill>
                            <a:schemeClr val="tx1"/>
                          </a:solidFill>
                        </a:rPr>
                        <a:t>3NF3</a:t>
                      </a:r>
                    </a:p>
                    <a:p>
                      <a:pPr algn="ctr"/>
                      <a:r>
                        <a:rPr lang="en-GB" sz="1200" dirty="0">
                          <a:solidFill>
                            <a:schemeClr val="tx1"/>
                          </a:solidFill>
                        </a:rPr>
                        <a:t>3AS1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rgbClr val="0070C0"/>
                          </a:solidFill>
                          <a:hlinkClick r:id="rId6">
                            <a:extLst>
                              <a:ext uri="{A12FA001-AC4F-418D-AE19-62706E023703}">
                                <ahyp:hlinkClr xmlns:ahyp="http://schemas.microsoft.com/office/drawing/2018/hyperlinkcolor" val="tx"/>
                              </a:ext>
                            </a:extLst>
                          </a:hlinkClick>
                        </a:rPr>
                        <a:t>1.17 Composition and Calculation: 100 and bridging 100</a:t>
                      </a:r>
                      <a:endParaRPr lang="en-GB" sz="1200" b="1" dirty="0">
                        <a:solidFill>
                          <a:srgbClr val="0070C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a:solidFill>
                            <a:srgbClr val="0070C0"/>
                          </a:solidFill>
                          <a:hlinkClick r:id="rId7">
                            <a:extLst>
                              <a:ext uri="{A12FA001-AC4F-418D-AE19-62706E023703}">
                                <ahyp:hlinkClr xmlns:ahyp="http://schemas.microsoft.com/office/drawing/2018/hyperlinkcolor" val="tx"/>
                              </a:ext>
                            </a:extLst>
                          </a:hlinkClick>
                        </a:rPr>
                        <a:t>1.18 </a:t>
                      </a:r>
                      <a:r>
                        <a:rPr lang="en-GB" sz="1200" b="1" i="0" u="sng" strike="noStrike">
                          <a:solidFill>
                            <a:srgbClr val="0070C0"/>
                          </a:solidFill>
                          <a:effectLst/>
                          <a:latin typeface="Roboto" panose="02000000000000000000" pitchFamily="2" charset="0"/>
                          <a:hlinkClick r:id="rId7">
                            <a:extLst>
                              <a:ext uri="{A12FA001-AC4F-418D-AE19-62706E023703}">
                                <ahyp:hlinkClr xmlns:ahyp="http://schemas.microsoft.com/office/drawing/2018/hyperlinkcolor" val="tx"/>
                              </a:ext>
                            </a:extLst>
                          </a:hlinkClick>
                        </a:rPr>
                        <a:t>Composition and calculation: three-digit numbers</a:t>
                      </a:r>
                      <a:endParaRPr lang="en-GB" sz="1200" b="1">
                        <a:solidFill>
                          <a:srgbClr val="0070C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dirty="0">
                        <a:solidFill>
                          <a:srgbClr val="0070C0"/>
                        </a:solidFill>
                      </a:endParaRPr>
                    </a:p>
                    <a:p>
                      <a:pPr algn="l"/>
                      <a:endParaRPr lang="en-GB" sz="1200" b="1" dirty="0">
                        <a:solidFill>
                          <a:srgbClr val="0070C0"/>
                        </a:solidFill>
                      </a:endParaRPr>
                    </a:p>
                  </a:txBody>
                  <a:tcPr/>
                </a:tc>
                <a:extLst>
                  <a:ext uri="{0D108BD9-81ED-4DB2-BD59-A6C34878D82A}">
                    <a16:rowId xmlns:a16="http://schemas.microsoft.com/office/drawing/2014/main" val="3288500494"/>
                  </a:ext>
                </a:extLst>
              </a:tr>
              <a:tr h="662474">
                <a:tc>
                  <a:txBody>
                    <a:bodyPr/>
                    <a:lstStyle/>
                    <a:p>
                      <a:pPr algn="ctr"/>
                      <a:r>
                        <a:rPr lang="en-GB" sz="1200" dirty="0">
                          <a:solidFill>
                            <a:schemeClr val="tx1"/>
                          </a:solidFill>
                        </a:rPr>
                        <a:t>3</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t>≈ 2WEEKS 29</a:t>
                      </a:r>
                      <a:r>
                        <a:rPr lang="en-GB" sz="900" baseline="30000" dirty="0"/>
                        <a:t>th</a:t>
                      </a:r>
                      <a:r>
                        <a:rPr lang="en-GB" sz="900" dirty="0"/>
                        <a:t> Nov -13</a:t>
                      </a:r>
                      <a:r>
                        <a:rPr lang="en-GB" sz="900" baseline="30000" dirty="0"/>
                        <a:t>th</a:t>
                      </a:r>
                      <a:r>
                        <a:rPr lang="en-GB" sz="900" dirty="0"/>
                        <a:t> December </a:t>
                      </a:r>
                    </a:p>
                    <a:p>
                      <a:pPr algn="ctr"/>
                      <a:endParaRPr lang="en-GB" sz="900" dirty="0">
                        <a:solidFill>
                          <a:schemeClr val="tx1"/>
                        </a:solidFill>
                      </a:endParaRPr>
                    </a:p>
                  </a:txBody>
                  <a:tcPr/>
                </a:tc>
                <a:tc>
                  <a:txBody>
                    <a:bodyPr/>
                    <a:lstStyle/>
                    <a:p>
                      <a:r>
                        <a:rPr lang="en-GB" sz="1200" b="1" baseline="0" dirty="0">
                          <a:solidFill>
                            <a:schemeClr val="tx1"/>
                          </a:solidFill>
                          <a:hlinkClick r:id="rId8"/>
                        </a:rPr>
                        <a:t>Right angles</a:t>
                      </a:r>
                      <a:endParaRPr lang="en-GB" sz="1200" b="1" baseline="0" dirty="0">
                        <a:solidFill>
                          <a:schemeClr val="tx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baseline="0" dirty="0">
                          <a:solidFill>
                            <a:schemeClr val="tx1"/>
                          </a:solidFill>
                        </a:rPr>
                        <a:t>3G1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rgbClr val="0070C0"/>
                          </a:solidFill>
                          <a:hlinkClick r:id="rId9">
                            <a:extLst>
                              <a:ext uri="{A12FA001-AC4F-418D-AE19-62706E023703}">
                                <ahyp:hlinkClr xmlns:ahyp="http://schemas.microsoft.com/office/drawing/2018/hyperlinkcolor" val="tx"/>
                              </a:ext>
                            </a:extLst>
                          </a:hlinkClick>
                        </a:rPr>
                        <a:t>See Maths Guidance 3G1</a:t>
                      </a:r>
                      <a:endParaRPr lang="en-GB" sz="1200" b="1" dirty="0">
                        <a:solidFill>
                          <a:srgbClr val="0070C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rgbClr val="0070C0"/>
                          </a:solidFill>
                        </a:rPr>
                        <a:t>Pages 134-137</a:t>
                      </a:r>
                    </a:p>
                  </a:txBody>
                  <a:tcPr/>
                </a:tc>
                <a:extLst>
                  <a:ext uri="{0D108BD9-81ED-4DB2-BD59-A6C34878D82A}">
                    <a16:rowId xmlns:a16="http://schemas.microsoft.com/office/drawing/2014/main" val="901216978"/>
                  </a:ext>
                </a:extLst>
              </a:tr>
              <a:tr h="979290">
                <a:tc>
                  <a:txBody>
                    <a:bodyPr/>
                    <a:lstStyle/>
                    <a:p>
                      <a:pPr algn="ctr"/>
                      <a:r>
                        <a:rPr lang="en-GB" sz="1200" dirty="0">
                          <a:solidFill>
                            <a:schemeClr val="tx1"/>
                          </a:solidFill>
                        </a:rPr>
                        <a:t>4</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t>≈ 4WEEKS 16</a:t>
                      </a:r>
                      <a:r>
                        <a:rPr lang="en-GB" sz="900" baseline="30000" dirty="0"/>
                        <a:t>th</a:t>
                      </a:r>
                      <a:r>
                        <a:rPr lang="en-GB" sz="900" dirty="0"/>
                        <a:t> Dec-21</a:t>
                      </a:r>
                      <a:r>
                        <a:rPr lang="en-GB" sz="900" baseline="30000" dirty="0"/>
                        <a:t>st</a:t>
                      </a:r>
                      <a:r>
                        <a:rPr lang="en-GB" sz="900" dirty="0"/>
                        <a:t> January</a:t>
                      </a:r>
                    </a:p>
                    <a:p>
                      <a:pPr algn="ctr"/>
                      <a:endParaRPr lang="en-GB" sz="900" dirty="0">
                        <a:solidFill>
                          <a:schemeClr val="tx1"/>
                        </a:solidFill>
                      </a:endParaRPr>
                    </a:p>
                  </a:txBody>
                  <a:tcPr/>
                </a:tc>
                <a:tc>
                  <a:txBody>
                    <a:bodyPr/>
                    <a:lstStyle/>
                    <a:p>
                      <a:r>
                        <a:rPr lang="en-GB" sz="1200" b="1" dirty="0">
                          <a:solidFill>
                            <a:schemeClr val="tx1"/>
                          </a:solidFill>
                          <a:hlinkClick r:id="rId10"/>
                        </a:rPr>
                        <a:t>Manipulating the additive relationship and securing mental calculations</a:t>
                      </a:r>
                      <a:endParaRPr lang="en-GB" sz="1200" b="1" dirty="0">
                        <a:solidFill>
                          <a:schemeClr val="tx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solidFill>
                        </a:rPr>
                        <a:t>3AS3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rgbClr val="0070C0"/>
                          </a:solidFill>
                          <a:hlinkClick r:id="rId11">
                            <a:extLst>
                              <a:ext uri="{A12FA001-AC4F-418D-AE19-62706E023703}">
                                <ahyp:hlinkClr xmlns:ahyp="http://schemas.microsoft.com/office/drawing/2018/hyperlinkcolor" val="tx"/>
                              </a:ext>
                            </a:extLst>
                          </a:hlinkClick>
                        </a:rPr>
                        <a:t>1.19 Securing Mental Strategies: calculation up to 999</a:t>
                      </a:r>
                      <a:r>
                        <a:rPr lang="en-GB" sz="1200" b="1" dirty="0">
                          <a:solidFill>
                            <a:srgbClr val="0070C0"/>
                          </a:solidFill>
                        </a:rPr>
                        <a:t> + </a:t>
                      </a:r>
                      <a:r>
                        <a:rPr lang="en-GB" sz="1200" b="1" dirty="0">
                          <a:solidFill>
                            <a:srgbClr val="0070C0"/>
                          </a:solidFill>
                          <a:hlinkClick r:id="rId9">
                            <a:extLst>
                              <a:ext uri="{A12FA001-AC4F-418D-AE19-62706E023703}">
                                <ahyp:hlinkClr xmlns:ahyp="http://schemas.microsoft.com/office/drawing/2018/hyperlinkcolor" val="tx"/>
                              </a:ext>
                            </a:extLst>
                          </a:hlinkClick>
                        </a:rPr>
                        <a:t>3AS3 </a:t>
                      </a:r>
                      <a:r>
                        <a:rPr lang="en-GB" sz="1200" b="1" dirty="0" err="1">
                          <a:solidFill>
                            <a:srgbClr val="0070C0"/>
                          </a:solidFill>
                          <a:hlinkClick r:id="rId9">
                            <a:extLst>
                              <a:ext uri="{A12FA001-AC4F-418D-AE19-62706E023703}">
                                <ahyp:hlinkClr xmlns:ahyp="http://schemas.microsoft.com/office/drawing/2018/hyperlinkcolor" val="tx"/>
                              </a:ext>
                            </a:extLst>
                          </a:hlinkClick>
                        </a:rPr>
                        <a:t>pg</a:t>
                      </a:r>
                      <a:r>
                        <a:rPr lang="en-GB" sz="1200" b="1" dirty="0">
                          <a:solidFill>
                            <a:srgbClr val="0070C0"/>
                          </a:solidFill>
                          <a:hlinkClick r:id="rId9">
                            <a:extLst>
                              <a:ext uri="{A12FA001-AC4F-418D-AE19-62706E023703}">
                                <ahyp:hlinkClr xmlns:ahyp="http://schemas.microsoft.com/office/drawing/2018/hyperlinkcolor" val="tx"/>
                              </a:ext>
                            </a:extLst>
                          </a:hlinkClick>
                        </a:rPr>
                        <a:t> 113-116</a:t>
                      </a:r>
                      <a:endParaRPr lang="en-GB" sz="1200" b="1" dirty="0">
                        <a:solidFill>
                          <a:srgbClr val="0070C0"/>
                        </a:solidFill>
                      </a:endParaRPr>
                    </a:p>
                    <a:p>
                      <a:endParaRPr lang="en-GB" sz="1200" b="1" dirty="0">
                        <a:solidFill>
                          <a:srgbClr val="0070C0"/>
                        </a:solidFill>
                      </a:endParaRPr>
                    </a:p>
                  </a:txBody>
                  <a:tcPr/>
                </a:tc>
                <a:extLst>
                  <a:ext uri="{0D108BD9-81ED-4DB2-BD59-A6C34878D82A}">
                    <a16:rowId xmlns:a16="http://schemas.microsoft.com/office/drawing/2014/main" val="2238389183"/>
                  </a:ext>
                </a:extLst>
              </a:tr>
              <a:tr h="979290">
                <a:tc>
                  <a:txBody>
                    <a:bodyPr/>
                    <a:lstStyle/>
                    <a:p>
                      <a:pPr algn="ctr"/>
                      <a:r>
                        <a:rPr lang="en-GB" sz="1200" dirty="0">
                          <a:solidFill>
                            <a:schemeClr val="tx1"/>
                          </a:solidFill>
                        </a:rPr>
                        <a:t>5</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t>≈2 WEEKS 24</a:t>
                      </a:r>
                      <a:r>
                        <a:rPr lang="en-GB" sz="900" baseline="30000" dirty="0"/>
                        <a:t>th</a:t>
                      </a:r>
                      <a:r>
                        <a:rPr lang="en-GB" sz="900" dirty="0"/>
                        <a:t> Jan – 4</a:t>
                      </a:r>
                      <a:r>
                        <a:rPr lang="en-GB" sz="900" baseline="30000" dirty="0"/>
                        <a:t>th</a:t>
                      </a:r>
                      <a:r>
                        <a:rPr lang="en-GB" sz="900" dirty="0"/>
                        <a:t> Feb  </a:t>
                      </a:r>
                    </a:p>
                    <a:p>
                      <a:pPr algn="ctr"/>
                      <a:endParaRPr lang="en-GB" sz="900" dirty="0">
                        <a:solidFill>
                          <a:schemeClr val="tx1"/>
                        </a:solidFill>
                      </a:endParaRPr>
                    </a:p>
                  </a:txBody>
                  <a:tcPr/>
                </a:tc>
                <a:tc>
                  <a:txBody>
                    <a:bodyPr/>
                    <a:lstStyle/>
                    <a:p>
                      <a:r>
                        <a:rPr lang="en-GB" sz="1200" b="1" dirty="0">
                          <a:solidFill>
                            <a:schemeClr val="tx1"/>
                          </a:solidFill>
                          <a:hlinkClick r:id="rId12"/>
                        </a:rPr>
                        <a:t>Column Addition</a:t>
                      </a:r>
                      <a:endParaRPr lang="en-GB" sz="1200" b="1" dirty="0">
                        <a:solidFill>
                          <a:schemeClr val="tx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chemeClr val="tx1"/>
                          </a:solidFill>
                        </a:rPr>
                        <a:t>3AS2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rgbClr val="0070C0"/>
                          </a:solidFill>
                          <a:hlinkClick r:id="rId13">
                            <a:extLst>
                              <a:ext uri="{A12FA001-AC4F-418D-AE19-62706E023703}">
                                <ahyp:hlinkClr xmlns:ahyp="http://schemas.microsoft.com/office/drawing/2018/hyperlinkcolor" val="tx"/>
                              </a:ext>
                            </a:extLst>
                          </a:hlinkClick>
                        </a:rPr>
                        <a:t>1.20 Algorithms: column addition</a:t>
                      </a:r>
                      <a:endParaRPr lang="en-GB" sz="1200" b="1" dirty="0">
                        <a:solidFill>
                          <a:srgbClr val="0070C0"/>
                        </a:solidFill>
                      </a:endParaRPr>
                    </a:p>
                    <a:p>
                      <a:endParaRPr lang="en-GB" sz="1200" b="1" dirty="0">
                        <a:solidFill>
                          <a:srgbClr val="0070C0"/>
                        </a:solidFill>
                      </a:endParaRPr>
                    </a:p>
                  </a:txBody>
                  <a:tcPr/>
                </a:tc>
                <a:extLst>
                  <a:ext uri="{0D108BD9-81ED-4DB2-BD59-A6C34878D82A}">
                    <a16:rowId xmlns:a16="http://schemas.microsoft.com/office/drawing/2014/main" val="3631873834"/>
                  </a:ext>
                </a:extLst>
              </a:tr>
            </a:tbl>
          </a:graphicData>
        </a:graphic>
      </p:graphicFrame>
      <p:sp>
        <p:nvSpPr>
          <p:cNvPr id="2" name="Rectangle 1"/>
          <p:cNvSpPr/>
          <p:nvPr/>
        </p:nvSpPr>
        <p:spPr>
          <a:xfrm>
            <a:off x="5742214" y="236184"/>
            <a:ext cx="4953000" cy="646331"/>
          </a:xfrm>
          <a:prstGeom prst="rect">
            <a:avLst/>
          </a:prstGeom>
        </p:spPr>
        <p:txBody>
          <a:bodyPr>
            <a:spAutoFit/>
          </a:bodyPr>
          <a:lstStyle/>
          <a:p>
            <a:r>
              <a:rPr lang="en-GB" dirty="0">
                <a:hlinkClick r:id="rId14"/>
              </a:rPr>
              <a:t>https://www.ncetm.org.uk/classroom-resources/cp-year-3-curriculum-map/</a:t>
            </a:r>
            <a:endParaRPr lang="en-GB" dirty="0"/>
          </a:p>
        </p:txBody>
      </p:sp>
    </p:spTree>
    <p:extLst>
      <p:ext uri="{BB962C8B-B14F-4D97-AF65-F5344CB8AC3E}">
        <p14:creationId xmlns:p14="http://schemas.microsoft.com/office/powerpoint/2010/main" val="32997906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410547" y="513183"/>
            <a:ext cx="4833257" cy="369332"/>
          </a:xfrm>
          <a:prstGeom prst="rect">
            <a:avLst/>
          </a:prstGeom>
          <a:noFill/>
        </p:spPr>
        <p:txBody>
          <a:bodyPr wrap="square" rtlCol="0">
            <a:spAutoFit/>
          </a:bodyPr>
          <a:lstStyle/>
          <a:p>
            <a:r>
              <a:rPr lang="en-GB" b="1" dirty="0"/>
              <a:t>Links to online materials to support planning</a:t>
            </a:r>
          </a:p>
        </p:txBody>
      </p:sp>
      <p:graphicFrame>
        <p:nvGraphicFramePr>
          <p:cNvPr id="14" name="Table 13"/>
          <p:cNvGraphicFramePr>
            <a:graphicFrameLocks noGrp="1"/>
          </p:cNvGraphicFramePr>
          <p:nvPr>
            <p:extLst>
              <p:ext uri="{D42A27DB-BD31-4B8C-83A1-F6EECF244321}">
                <p14:modId xmlns:p14="http://schemas.microsoft.com/office/powerpoint/2010/main" val="1635198154"/>
              </p:ext>
            </p:extLst>
          </p:nvPr>
        </p:nvGraphicFramePr>
        <p:xfrm>
          <a:off x="410547" y="1021033"/>
          <a:ext cx="9237305" cy="5757030"/>
        </p:xfrm>
        <a:graphic>
          <a:graphicData uri="http://schemas.openxmlformats.org/drawingml/2006/table">
            <a:tbl>
              <a:tblPr firstRow="1" bandRow="1">
                <a:tableStyleId>{5C22544A-7EE6-4342-B048-85BDC9FD1C3A}</a:tableStyleId>
              </a:tblPr>
              <a:tblGrid>
                <a:gridCol w="535589">
                  <a:extLst>
                    <a:ext uri="{9D8B030D-6E8A-4147-A177-3AD203B41FA5}">
                      <a16:colId xmlns:a16="http://schemas.microsoft.com/office/drawing/2014/main" val="1313454505"/>
                    </a:ext>
                  </a:extLst>
                </a:gridCol>
                <a:gridCol w="1158286">
                  <a:extLst>
                    <a:ext uri="{9D8B030D-6E8A-4147-A177-3AD203B41FA5}">
                      <a16:colId xmlns:a16="http://schemas.microsoft.com/office/drawing/2014/main" val="3749358446"/>
                    </a:ext>
                  </a:extLst>
                </a:gridCol>
                <a:gridCol w="4015112">
                  <a:extLst>
                    <a:ext uri="{9D8B030D-6E8A-4147-A177-3AD203B41FA5}">
                      <a16:colId xmlns:a16="http://schemas.microsoft.com/office/drawing/2014/main" val="663066018"/>
                    </a:ext>
                  </a:extLst>
                </a:gridCol>
                <a:gridCol w="1011108">
                  <a:extLst>
                    <a:ext uri="{9D8B030D-6E8A-4147-A177-3AD203B41FA5}">
                      <a16:colId xmlns:a16="http://schemas.microsoft.com/office/drawing/2014/main" val="3747977520"/>
                    </a:ext>
                  </a:extLst>
                </a:gridCol>
                <a:gridCol w="2517210">
                  <a:extLst>
                    <a:ext uri="{9D8B030D-6E8A-4147-A177-3AD203B41FA5}">
                      <a16:colId xmlns:a16="http://schemas.microsoft.com/office/drawing/2014/main" val="4260619891"/>
                    </a:ext>
                  </a:extLst>
                </a:gridCol>
              </a:tblGrid>
              <a:tr h="512593">
                <a:tc>
                  <a:txBody>
                    <a:bodyPr/>
                    <a:lstStyle/>
                    <a:p>
                      <a:pPr algn="ctr"/>
                      <a:r>
                        <a:rPr lang="en-GB" sz="1050" dirty="0"/>
                        <a:t>unit</a:t>
                      </a:r>
                    </a:p>
                  </a:txBody>
                  <a:tcPr/>
                </a:tc>
                <a:tc>
                  <a:txBody>
                    <a:bodyPr/>
                    <a:lstStyle/>
                    <a:p>
                      <a:pPr algn="ctr"/>
                      <a:r>
                        <a:rPr lang="en-GB" sz="1050" dirty="0"/>
                        <a:t>Time</a:t>
                      </a:r>
                      <a:r>
                        <a:rPr lang="en-GB" sz="1050" baseline="0" dirty="0"/>
                        <a:t> allocation</a:t>
                      </a:r>
                    </a:p>
                    <a:p>
                      <a:pPr algn="ctr"/>
                      <a:r>
                        <a:rPr lang="en-GB" sz="1050" baseline="0" dirty="0"/>
                        <a:t>Approximate</a:t>
                      </a:r>
                      <a:endParaRPr lang="en-GB" sz="105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t>Main</a:t>
                      </a:r>
                      <a:r>
                        <a:rPr lang="en-GB" sz="1050" b="1" baseline="0" dirty="0"/>
                        <a:t> </a:t>
                      </a:r>
                      <a:r>
                        <a:rPr lang="en-GB" sz="1050" b="1" dirty="0"/>
                        <a:t> Focus and link to materials to support planning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p>
                  </a:txBody>
                  <a:tcPr/>
                </a:tc>
                <a:tc>
                  <a:txBody>
                    <a:bodyPr/>
                    <a:lstStyle/>
                    <a:p>
                      <a:pPr algn="ctr"/>
                      <a:r>
                        <a:rPr lang="en-GB" sz="1050" dirty="0">
                          <a:hlinkClick r:id="rId2"/>
                        </a:rPr>
                        <a:t>Links</a:t>
                      </a:r>
                      <a:r>
                        <a:rPr lang="en-GB" sz="1050" baseline="0" dirty="0">
                          <a:hlinkClick r:id="rId2"/>
                        </a:rPr>
                        <a:t> to Maths Guidance</a:t>
                      </a:r>
                      <a:endParaRPr lang="en-GB" sz="1050" baseline="0" dirty="0"/>
                    </a:p>
                    <a:p>
                      <a:pPr algn="ctr"/>
                      <a:endParaRPr lang="en-GB" sz="1050" dirty="0"/>
                    </a:p>
                  </a:txBody>
                  <a:tcPr/>
                </a:tc>
                <a:tc>
                  <a:txBody>
                    <a:bodyPr/>
                    <a:lstStyle/>
                    <a:p>
                      <a:pPr algn="ctr"/>
                      <a:r>
                        <a:rPr lang="en-GB" sz="1050" dirty="0"/>
                        <a:t>Links to PD</a:t>
                      </a:r>
                      <a:r>
                        <a:rPr lang="en-GB" sz="1050" baseline="0" dirty="0"/>
                        <a:t> materials</a:t>
                      </a:r>
                      <a:endParaRPr lang="en-GB" sz="1050" dirty="0"/>
                    </a:p>
                  </a:txBody>
                  <a:tcPr/>
                </a:tc>
                <a:extLst>
                  <a:ext uri="{0D108BD9-81ED-4DB2-BD59-A6C34878D82A}">
                    <a16:rowId xmlns:a16="http://schemas.microsoft.com/office/drawing/2014/main" val="3226823926"/>
                  </a:ext>
                </a:extLst>
              </a:tr>
              <a:tr h="444138">
                <a:tc>
                  <a:txBody>
                    <a:bodyPr/>
                    <a:lstStyle/>
                    <a:p>
                      <a:pPr algn="ctr"/>
                      <a:r>
                        <a:rPr lang="en-GB" sz="1200" dirty="0">
                          <a:solidFill>
                            <a:schemeClr val="tx1"/>
                          </a:solidFill>
                        </a:rPr>
                        <a:t>6</a:t>
                      </a:r>
                    </a:p>
                  </a:txBody>
                  <a:tcPr/>
                </a:tc>
                <a:tc>
                  <a:txBody>
                    <a:bodyPr/>
                    <a:lstStyle/>
                    <a:p>
                      <a:pPr algn="ctr"/>
                      <a:r>
                        <a:rPr lang="en-GB" sz="1000" b="1" dirty="0"/>
                        <a:t>≈3 WEEKS  7</a:t>
                      </a:r>
                      <a:r>
                        <a:rPr lang="en-GB" sz="1000" b="1" baseline="30000" dirty="0"/>
                        <a:t>th          </a:t>
                      </a:r>
                      <a:r>
                        <a:rPr lang="en-GB" sz="1000" b="1" dirty="0"/>
                        <a:t> Feb- 4</a:t>
                      </a:r>
                      <a:r>
                        <a:rPr lang="en-GB" sz="1000" b="1" baseline="30000" dirty="0"/>
                        <a:t>th</a:t>
                      </a:r>
                      <a:r>
                        <a:rPr lang="en-GB" sz="1000" b="1" dirty="0"/>
                        <a:t> March</a:t>
                      </a:r>
                      <a:endParaRPr lang="en-GB" sz="1000" b="1"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kern="1200" baseline="0" dirty="0">
                          <a:solidFill>
                            <a:srgbClr val="0070C0"/>
                          </a:solidFill>
                          <a:latin typeface="+mn-lt"/>
                          <a:ea typeface="+mn-ea"/>
                          <a:cs typeface="+mn-cs"/>
                          <a:hlinkClick r:id="rId3">
                            <a:extLst>
                              <a:ext uri="{A12FA001-AC4F-418D-AE19-62706E023703}">
                                <ahyp:hlinkClr xmlns:ahyp="http://schemas.microsoft.com/office/drawing/2018/hyperlinkcolor" val="tx"/>
                              </a:ext>
                            </a:extLst>
                          </a:hlinkClick>
                        </a:rPr>
                        <a:t>2,4,8 times tables</a:t>
                      </a:r>
                      <a:endParaRPr lang="en-GB" sz="1200" b="1" i="0" u="none" strike="noStrike" kern="1200" baseline="0" dirty="0">
                        <a:solidFill>
                          <a:srgbClr val="0070C0"/>
                        </a:solidFill>
                        <a:latin typeface="+mn-lt"/>
                        <a:ea typeface="+mn-ea"/>
                        <a:cs typeface="+mn-cs"/>
                      </a:endParaRPr>
                    </a:p>
                  </a:txBody>
                  <a:tcPr/>
                </a:tc>
                <a:tc>
                  <a:txBody>
                    <a:bodyPr/>
                    <a:lstStyle/>
                    <a:p>
                      <a:pPr marL="0" lvl="0" indent="0" algn="ctr">
                        <a:buFont typeface="Arial" panose="020B0604020202020204" pitchFamily="34" charset="0"/>
                        <a:buNone/>
                        <a:tabLst>
                          <a:tab pos="228600" algn="l"/>
                          <a:tab pos="457200" algn="l"/>
                        </a:tabLst>
                      </a:pPr>
                      <a:r>
                        <a:rPr lang="en-GB" sz="1200" dirty="0">
                          <a:solidFill>
                            <a:srgbClr val="0070C0"/>
                          </a:solidFill>
                          <a:latin typeface="Arial" panose="020B0604020202020204" pitchFamily="34" charset="0"/>
                          <a:ea typeface="Calibri" panose="020F0502020204030204" pitchFamily="34" charset="0"/>
                          <a:cs typeface="Arial" panose="020B0604020202020204" pitchFamily="34" charset="0"/>
                        </a:rPr>
                        <a:t>3NF 2</a:t>
                      </a:r>
                    </a:p>
                    <a:p>
                      <a:pPr marL="0" lvl="0" indent="0" algn="ctr">
                        <a:buFont typeface="Arial" panose="020B0604020202020204" pitchFamily="34" charset="0"/>
                        <a:buNone/>
                        <a:tabLst>
                          <a:tab pos="228600" algn="l"/>
                          <a:tab pos="457200" algn="l"/>
                        </a:tabLst>
                      </a:pPr>
                      <a:r>
                        <a:rPr lang="en-GB" sz="1200" dirty="0">
                          <a:solidFill>
                            <a:srgbClr val="0070C0"/>
                          </a:solidFill>
                          <a:latin typeface="Arial" panose="020B0604020202020204" pitchFamily="34" charset="0"/>
                          <a:ea typeface="Calibri" panose="020F0502020204030204" pitchFamily="34" charset="0"/>
                          <a:cs typeface="Arial" panose="020B0604020202020204" pitchFamily="34" charset="0"/>
                        </a:rPr>
                        <a:t>3MD 1</a:t>
                      </a:r>
                    </a:p>
                    <a:p>
                      <a:pPr marL="0" lvl="0" indent="0" algn="ctr">
                        <a:buFont typeface="Arial" panose="020B0604020202020204" pitchFamily="34" charset="0"/>
                        <a:buNone/>
                        <a:tabLst>
                          <a:tab pos="228600" algn="l"/>
                          <a:tab pos="457200" algn="l"/>
                        </a:tabLst>
                      </a:pPr>
                      <a:r>
                        <a:rPr lang="en-GB" sz="1200" dirty="0">
                          <a:solidFill>
                            <a:srgbClr val="0070C0"/>
                          </a:solidFill>
                          <a:latin typeface="Arial" panose="020B0604020202020204" pitchFamily="34" charset="0"/>
                          <a:ea typeface="Calibri" panose="020F0502020204030204" pitchFamily="34" charset="0"/>
                          <a:cs typeface="Arial" panose="020B0604020202020204" pitchFamily="34" charset="0"/>
                        </a:rPr>
                        <a:t>3NF 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70C0"/>
                          </a:solidFill>
                          <a:hlinkClick r:id="rId4">
                            <a:extLst>
                              <a:ext uri="{A12FA001-AC4F-418D-AE19-62706E023703}">
                                <ahyp:hlinkClr xmlns:ahyp="http://schemas.microsoft.com/office/drawing/2018/hyperlinkcolor" val="tx"/>
                              </a:ext>
                            </a:extLst>
                          </a:hlinkClick>
                        </a:rPr>
                        <a:t>2.7 Times tables: 2, 4 and 8 and the relationship between them</a:t>
                      </a:r>
                      <a:endParaRPr lang="en-GB" sz="1200" dirty="0">
                        <a:solidFill>
                          <a:srgbClr val="0070C0"/>
                        </a:solidFill>
                      </a:endParaRPr>
                    </a:p>
                    <a:p>
                      <a:pPr algn="l"/>
                      <a:endParaRPr lang="en-GB" sz="1200" b="1" dirty="0">
                        <a:solidFill>
                          <a:srgbClr val="0070C0"/>
                        </a:solidFill>
                      </a:endParaRPr>
                    </a:p>
                  </a:txBody>
                  <a:tcPr/>
                </a:tc>
                <a:extLst>
                  <a:ext uri="{0D108BD9-81ED-4DB2-BD59-A6C34878D82A}">
                    <a16:rowId xmlns:a16="http://schemas.microsoft.com/office/drawing/2014/main" val="1390292336"/>
                  </a:ext>
                </a:extLst>
              </a:tr>
              <a:tr h="472130">
                <a:tc>
                  <a:txBody>
                    <a:bodyPr/>
                    <a:lstStyle/>
                    <a:p>
                      <a:pPr algn="ctr"/>
                      <a:r>
                        <a:rPr lang="en-GB" sz="1200" dirty="0">
                          <a:solidFill>
                            <a:schemeClr val="tx1"/>
                          </a:solidFill>
                        </a:rPr>
                        <a:t>7</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1" dirty="0"/>
                        <a:t>≈1 WEEK 7</a:t>
                      </a:r>
                      <a:r>
                        <a:rPr lang="en-GB" sz="1000" b="1" baseline="30000" dirty="0"/>
                        <a:t>th</a:t>
                      </a:r>
                      <a:r>
                        <a:rPr lang="en-GB" sz="1000" b="1" dirty="0"/>
                        <a:t>-11</a:t>
                      </a:r>
                      <a:r>
                        <a:rPr lang="en-GB" sz="1000" b="1" baseline="30000" dirty="0"/>
                        <a:t>th</a:t>
                      </a:r>
                      <a:r>
                        <a:rPr lang="en-GB" sz="1000" b="1" dirty="0"/>
                        <a:t> March</a:t>
                      </a:r>
                      <a:endParaRPr lang="en-GB" sz="1000" b="1" dirty="0">
                        <a:solidFill>
                          <a:schemeClr val="tx1"/>
                        </a:solidFill>
                      </a:endParaRPr>
                    </a:p>
                    <a:p>
                      <a:pPr algn="ctr"/>
                      <a:endParaRPr lang="en-GB" sz="1000" b="1" dirty="0">
                        <a:solidFill>
                          <a:schemeClr val="tx1"/>
                        </a:solidFill>
                      </a:endParaRPr>
                    </a:p>
                  </a:txBody>
                  <a:tcPr/>
                </a:tc>
                <a:tc>
                  <a:txBody>
                    <a:bodyPr/>
                    <a:lstStyle/>
                    <a:p>
                      <a:r>
                        <a:rPr lang="en-GB" sz="1200" b="1" i="0" u="none" strike="noStrike" kern="1200" baseline="0" dirty="0">
                          <a:solidFill>
                            <a:srgbClr val="0070C0"/>
                          </a:solidFill>
                          <a:latin typeface="+mn-lt"/>
                          <a:ea typeface="+mn-ea"/>
                          <a:cs typeface="+mn-cs"/>
                          <a:hlinkClick r:id="rId5">
                            <a:extLst>
                              <a:ext uri="{A12FA001-AC4F-418D-AE19-62706E023703}">
                                <ahyp:hlinkClr xmlns:ahyp="http://schemas.microsoft.com/office/drawing/2018/hyperlinkcolor" val="tx"/>
                              </a:ext>
                            </a:extLst>
                          </a:hlinkClick>
                        </a:rPr>
                        <a:t>Column subtraction</a:t>
                      </a:r>
                      <a:endParaRPr lang="en-GB" sz="1200" b="1" i="0" u="none" strike="noStrike" kern="1200" baseline="0" dirty="0">
                        <a:solidFill>
                          <a:srgbClr val="0070C0"/>
                        </a:solidFill>
                        <a:latin typeface="+mn-lt"/>
                        <a:ea typeface="+mn-ea"/>
                        <a:cs typeface="+mn-cs"/>
                      </a:endParaRPr>
                    </a:p>
                  </a:txBody>
                  <a:tcPr/>
                </a:tc>
                <a:tc>
                  <a:txBody>
                    <a:bodyPr/>
                    <a:lstStyle/>
                    <a:p>
                      <a:pPr algn="ctr"/>
                      <a:r>
                        <a:rPr lang="en-GB" sz="1200" dirty="0">
                          <a:solidFill>
                            <a:srgbClr val="0070C0"/>
                          </a:solidFill>
                        </a:rPr>
                        <a:t>3AS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70C0"/>
                          </a:solidFill>
                          <a:hlinkClick r:id="rId6">
                            <a:extLst>
                              <a:ext uri="{A12FA001-AC4F-418D-AE19-62706E023703}">
                                <ahyp:hlinkClr xmlns:ahyp="http://schemas.microsoft.com/office/drawing/2018/hyperlinkcolor" val="tx"/>
                              </a:ext>
                            </a:extLst>
                          </a:hlinkClick>
                        </a:rPr>
                        <a:t>1.21 Algorithms: column subtraction</a:t>
                      </a:r>
                      <a:endParaRPr lang="en-GB" sz="1200" dirty="0">
                        <a:solidFill>
                          <a:srgbClr val="0070C0"/>
                        </a:solidFill>
                      </a:endParaRPr>
                    </a:p>
                  </a:txBody>
                  <a:tcPr/>
                </a:tc>
                <a:extLst>
                  <a:ext uri="{0D108BD9-81ED-4DB2-BD59-A6C34878D82A}">
                    <a16:rowId xmlns:a16="http://schemas.microsoft.com/office/drawing/2014/main" val="3288500494"/>
                  </a:ext>
                </a:extLst>
              </a:tr>
              <a:tr h="662474">
                <a:tc>
                  <a:txBody>
                    <a:bodyPr/>
                    <a:lstStyle/>
                    <a:p>
                      <a:pPr algn="ctr"/>
                      <a:r>
                        <a:rPr lang="en-GB" sz="1200" dirty="0">
                          <a:solidFill>
                            <a:schemeClr val="tx1"/>
                          </a:solidFill>
                        </a:rPr>
                        <a:t>8</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1" dirty="0"/>
                        <a:t>≈ 5 WEEKS 14</a:t>
                      </a:r>
                      <a:r>
                        <a:rPr lang="en-GB" sz="900" b="1" baseline="30000" dirty="0"/>
                        <a:t>th</a:t>
                      </a:r>
                      <a:r>
                        <a:rPr lang="en-GB" sz="900" b="1" dirty="0"/>
                        <a:t> March- 29</a:t>
                      </a:r>
                      <a:r>
                        <a:rPr lang="en-GB" sz="900" b="1" baseline="30000" dirty="0"/>
                        <a:t>th</a:t>
                      </a:r>
                      <a:r>
                        <a:rPr lang="en-GB" sz="900" b="1" dirty="0"/>
                        <a:t> April</a:t>
                      </a:r>
                      <a:endParaRPr lang="en-GB" sz="900" b="1" dirty="0">
                        <a:solidFill>
                          <a:schemeClr val="tx1"/>
                        </a:solidFill>
                      </a:endParaRPr>
                    </a:p>
                    <a:p>
                      <a:pPr algn="ctr"/>
                      <a:endParaRPr lang="en-GB" sz="900" dirty="0">
                        <a:solidFill>
                          <a:schemeClr val="tx1"/>
                        </a:solidFill>
                      </a:endParaRPr>
                    </a:p>
                  </a:txBody>
                  <a:tcPr/>
                </a:tc>
                <a:tc>
                  <a:txBody>
                    <a:bodyPr/>
                    <a:lstStyle/>
                    <a:p>
                      <a:r>
                        <a:rPr lang="en-GB" sz="1200" b="1" baseline="0" dirty="0">
                          <a:solidFill>
                            <a:srgbClr val="0070C0"/>
                          </a:solidFill>
                          <a:hlinkClick r:id="rId7">
                            <a:extLst>
                              <a:ext uri="{A12FA001-AC4F-418D-AE19-62706E023703}">
                                <ahyp:hlinkClr xmlns:ahyp="http://schemas.microsoft.com/office/drawing/2018/hyperlinkcolor" val="tx"/>
                              </a:ext>
                            </a:extLst>
                          </a:hlinkClick>
                        </a:rPr>
                        <a:t>Unit Fractions</a:t>
                      </a:r>
                      <a:endParaRPr lang="en-GB" sz="1200" b="1" baseline="0" dirty="0">
                        <a:solidFill>
                          <a:srgbClr val="0070C0"/>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baseline="0" dirty="0">
                          <a:solidFill>
                            <a:srgbClr val="0070C0"/>
                          </a:solidFill>
                        </a:rPr>
                        <a:t>3F 1</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baseline="0" dirty="0">
                          <a:solidFill>
                            <a:srgbClr val="0070C0"/>
                          </a:solidFill>
                        </a:rPr>
                        <a:t>3F2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70C0"/>
                          </a:solidFill>
                          <a:hlinkClick r:id="rId8">
                            <a:extLst>
                              <a:ext uri="{A12FA001-AC4F-418D-AE19-62706E023703}">
                                <ahyp:hlinkClr xmlns:ahyp="http://schemas.microsoft.com/office/drawing/2018/hyperlinkcolor" val="tx"/>
                              </a:ext>
                            </a:extLst>
                          </a:hlinkClick>
                        </a:rPr>
                        <a:t>3.1 Preparing for fractions: the part whole relationship</a:t>
                      </a:r>
                      <a:endParaRPr lang="en-GB" sz="1200" dirty="0">
                        <a:solidFill>
                          <a:srgbClr val="0070C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70C0"/>
                          </a:solidFill>
                          <a:hlinkClick r:id="rId9">
                            <a:extLst>
                              <a:ext uri="{A12FA001-AC4F-418D-AE19-62706E023703}">
                                <ahyp:hlinkClr xmlns:ahyp="http://schemas.microsoft.com/office/drawing/2018/hyperlinkcolor" val="tx"/>
                              </a:ext>
                            </a:extLst>
                          </a:hlinkClick>
                        </a:rPr>
                        <a:t>3.2 Unit fractions: identifying, representing and comparing </a:t>
                      </a:r>
                      <a:endParaRPr lang="en-GB" sz="1200" dirty="0">
                        <a:solidFill>
                          <a:srgbClr val="0070C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rgbClr val="0070C0"/>
                        </a:solidFill>
                      </a:endParaRPr>
                    </a:p>
                  </a:txBody>
                  <a:tcPr/>
                </a:tc>
                <a:extLst>
                  <a:ext uri="{0D108BD9-81ED-4DB2-BD59-A6C34878D82A}">
                    <a16:rowId xmlns:a16="http://schemas.microsoft.com/office/drawing/2014/main" val="901216978"/>
                  </a:ext>
                </a:extLst>
              </a:tr>
              <a:tr h="979290">
                <a:tc>
                  <a:txBody>
                    <a:bodyPr/>
                    <a:lstStyle/>
                    <a:p>
                      <a:pPr algn="ctr"/>
                      <a:r>
                        <a:rPr lang="en-GB" sz="1200" dirty="0">
                          <a:solidFill>
                            <a:schemeClr val="tx1"/>
                          </a:solidFill>
                        </a:rPr>
                        <a:t>9</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1" dirty="0"/>
                        <a:t>≈ 4 WEEKS 2</a:t>
                      </a:r>
                      <a:r>
                        <a:rPr lang="en-GB" sz="900" b="1" baseline="30000" dirty="0"/>
                        <a:t>nd</a:t>
                      </a:r>
                      <a:r>
                        <a:rPr lang="en-GB" sz="900" b="1" dirty="0"/>
                        <a:t> May- 27</a:t>
                      </a:r>
                      <a:r>
                        <a:rPr lang="en-GB" sz="900" b="1" baseline="30000" dirty="0"/>
                        <a:t>th</a:t>
                      </a:r>
                      <a:r>
                        <a:rPr lang="en-GB" sz="900" b="1" dirty="0"/>
                        <a:t> May </a:t>
                      </a:r>
                      <a:endParaRPr lang="en-GB" sz="900" b="1" dirty="0">
                        <a:solidFill>
                          <a:schemeClr val="tx1"/>
                        </a:solidFill>
                      </a:endParaRPr>
                    </a:p>
                    <a:p>
                      <a:pPr algn="ctr"/>
                      <a:r>
                        <a:rPr lang="en-GB" sz="900" dirty="0">
                          <a:solidFill>
                            <a:schemeClr val="tx1"/>
                          </a:solidFill>
                        </a:rPr>
                        <a:t> </a:t>
                      </a:r>
                    </a:p>
                  </a:txBody>
                  <a:tcPr/>
                </a:tc>
                <a:tc>
                  <a:txBody>
                    <a:bodyPr/>
                    <a:lstStyle/>
                    <a:p>
                      <a:r>
                        <a:rPr lang="en-GB" sz="1200" b="1" dirty="0">
                          <a:solidFill>
                            <a:srgbClr val="0070C0"/>
                          </a:solidFill>
                          <a:hlinkClick r:id="rId10">
                            <a:extLst>
                              <a:ext uri="{A12FA001-AC4F-418D-AE19-62706E023703}">
                                <ahyp:hlinkClr xmlns:ahyp="http://schemas.microsoft.com/office/drawing/2018/hyperlinkcolor" val="tx"/>
                              </a:ext>
                            </a:extLst>
                          </a:hlinkClick>
                        </a:rPr>
                        <a:t>Non-unit fractions</a:t>
                      </a:r>
                      <a:endParaRPr lang="en-GB" sz="1200" b="1" dirty="0">
                        <a:solidFill>
                          <a:srgbClr val="0070C0"/>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baseline="0" dirty="0">
                          <a:solidFill>
                            <a:srgbClr val="0070C0"/>
                          </a:solidFill>
                        </a:rPr>
                        <a:t>3F 1</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baseline="0" dirty="0">
                          <a:solidFill>
                            <a:srgbClr val="0070C0"/>
                          </a:solidFill>
                        </a:rPr>
                        <a:t>3F 3</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baseline="0" dirty="0">
                          <a:solidFill>
                            <a:srgbClr val="0070C0"/>
                          </a:solidFill>
                        </a:rPr>
                        <a:t>3F 4</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endParaRPr lang="en-GB" sz="1200" dirty="0">
                        <a:solidFill>
                          <a:srgbClr val="0070C0"/>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70C0"/>
                          </a:solidFill>
                          <a:hlinkClick r:id="rId11">
                            <a:extLst>
                              <a:ext uri="{A12FA001-AC4F-418D-AE19-62706E023703}">
                                <ahyp:hlinkClr xmlns:ahyp="http://schemas.microsoft.com/office/drawing/2018/hyperlinkcolor" val="tx"/>
                              </a:ext>
                            </a:extLst>
                          </a:hlinkClick>
                        </a:rPr>
                        <a:t>3.3 Non-unit fractions: identifying, representing and comparing</a:t>
                      </a:r>
                      <a:endParaRPr lang="en-GB" sz="1200" dirty="0">
                        <a:solidFill>
                          <a:srgbClr val="0070C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70C0"/>
                          </a:solidFill>
                          <a:hlinkClick r:id="rId12">
                            <a:extLst>
                              <a:ext uri="{A12FA001-AC4F-418D-AE19-62706E023703}">
                                <ahyp:hlinkClr xmlns:ahyp="http://schemas.microsoft.com/office/drawing/2018/hyperlinkcolor" val="tx"/>
                              </a:ext>
                            </a:extLst>
                          </a:hlinkClick>
                        </a:rPr>
                        <a:t>3.4 Adding and subtracting within one whole</a:t>
                      </a:r>
                      <a:endParaRPr lang="en-GB" sz="1200" dirty="0">
                        <a:solidFill>
                          <a:srgbClr val="0070C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rgbClr val="0070C0"/>
                        </a:solidFill>
                      </a:endParaRPr>
                    </a:p>
                  </a:txBody>
                  <a:tcPr/>
                </a:tc>
                <a:extLst>
                  <a:ext uri="{0D108BD9-81ED-4DB2-BD59-A6C34878D82A}">
                    <a16:rowId xmlns:a16="http://schemas.microsoft.com/office/drawing/2014/main" val="2238389183"/>
                  </a:ext>
                </a:extLst>
              </a:tr>
              <a:tr h="979290">
                <a:tc>
                  <a:txBody>
                    <a:bodyPr/>
                    <a:lstStyle/>
                    <a:p>
                      <a:pPr algn="ctr"/>
                      <a:r>
                        <a:rPr lang="en-GB" sz="1200" dirty="0">
                          <a:solidFill>
                            <a:schemeClr val="tx1"/>
                          </a:solidFill>
                        </a:rPr>
                        <a:t>10</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1" dirty="0"/>
                        <a:t>≈ 2 WEEKS  6</a:t>
                      </a:r>
                      <a:r>
                        <a:rPr lang="en-GB" sz="900" b="1" baseline="30000" dirty="0"/>
                        <a:t>th</a:t>
                      </a:r>
                      <a:r>
                        <a:rPr lang="en-GB" sz="900" b="1" dirty="0"/>
                        <a:t> June- 17</a:t>
                      </a:r>
                      <a:r>
                        <a:rPr lang="en-GB" sz="900" b="1" baseline="30000" dirty="0"/>
                        <a:t>th</a:t>
                      </a:r>
                      <a:r>
                        <a:rPr lang="en-GB" sz="900" b="1" dirty="0"/>
                        <a:t> June </a:t>
                      </a:r>
                      <a:endParaRPr lang="en-GB" sz="900" b="1" dirty="0">
                        <a:solidFill>
                          <a:schemeClr val="tx1"/>
                        </a:solidFill>
                      </a:endParaRPr>
                    </a:p>
                    <a:p>
                      <a:pPr algn="ctr"/>
                      <a:endParaRPr lang="en-GB" sz="900" dirty="0">
                        <a:solidFill>
                          <a:schemeClr val="tx1"/>
                        </a:solidFill>
                      </a:endParaRPr>
                    </a:p>
                  </a:txBody>
                  <a:tcPr/>
                </a:tc>
                <a:tc>
                  <a:txBody>
                    <a:bodyPr/>
                    <a:lstStyle/>
                    <a:p>
                      <a:r>
                        <a:rPr lang="en-GB" sz="1200" b="1" dirty="0">
                          <a:solidFill>
                            <a:srgbClr val="0070C0"/>
                          </a:solidFill>
                          <a:hlinkClick r:id="rId13">
                            <a:extLst>
                              <a:ext uri="{A12FA001-AC4F-418D-AE19-62706E023703}">
                                <ahyp:hlinkClr xmlns:ahyp="http://schemas.microsoft.com/office/drawing/2018/hyperlinkcolor" val="tx"/>
                              </a:ext>
                            </a:extLst>
                          </a:hlinkClick>
                        </a:rPr>
                        <a:t>Parallel and perpendicular sides and polygons</a:t>
                      </a:r>
                      <a:endParaRPr lang="en-GB" sz="1200" b="1" dirty="0">
                        <a:solidFill>
                          <a:srgbClr val="0070C0"/>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200" dirty="0">
                          <a:solidFill>
                            <a:srgbClr val="0070C0"/>
                          </a:solidFill>
                        </a:rPr>
                        <a:t>3G 2</a:t>
                      </a:r>
                    </a:p>
                  </a:txBody>
                  <a:tcPr/>
                </a:tc>
                <a:tc>
                  <a:txBody>
                    <a:bodyPr/>
                    <a:lstStyle/>
                    <a:p>
                      <a:r>
                        <a:rPr lang="en-GB" sz="1200" b="0" dirty="0">
                          <a:solidFill>
                            <a:srgbClr val="0070C0"/>
                          </a:solidFill>
                        </a:rPr>
                        <a:t>See Maths Guidance  3G2 </a:t>
                      </a:r>
                      <a:r>
                        <a:rPr lang="en-GB" sz="1200" b="0" dirty="0" err="1">
                          <a:solidFill>
                            <a:srgbClr val="0070C0"/>
                          </a:solidFill>
                        </a:rPr>
                        <a:t>pg</a:t>
                      </a:r>
                      <a:r>
                        <a:rPr lang="en-GB" sz="1200" b="0" dirty="0">
                          <a:solidFill>
                            <a:srgbClr val="0070C0"/>
                          </a:solidFill>
                        </a:rPr>
                        <a:t> 137</a:t>
                      </a:r>
                    </a:p>
                  </a:txBody>
                  <a:tcPr/>
                </a:tc>
                <a:extLst>
                  <a:ext uri="{0D108BD9-81ED-4DB2-BD59-A6C34878D82A}">
                    <a16:rowId xmlns:a16="http://schemas.microsoft.com/office/drawing/2014/main" val="3631873834"/>
                  </a:ext>
                </a:extLst>
              </a:tr>
              <a:tr h="979290">
                <a:tc>
                  <a:txBody>
                    <a:bodyPr/>
                    <a:lstStyle/>
                    <a:p>
                      <a:pPr algn="ctr"/>
                      <a:r>
                        <a:rPr lang="en-GB" sz="1200" dirty="0">
                          <a:solidFill>
                            <a:schemeClr val="tx1"/>
                          </a:solidFill>
                        </a:rPr>
                        <a:t>11</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1" dirty="0"/>
                        <a:t>≈ 1 WEEK 20th June – 24</a:t>
                      </a:r>
                      <a:r>
                        <a:rPr lang="en-GB" sz="900" b="1" baseline="30000" dirty="0"/>
                        <a:t>th</a:t>
                      </a:r>
                      <a:r>
                        <a:rPr lang="en-GB" sz="900" b="1" dirty="0"/>
                        <a:t> June</a:t>
                      </a:r>
                      <a:endParaRPr lang="en-GB" sz="900" b="1" dirty="0">
                        <a:solidFill>
                          <a:schemeClr val="tx1"/>
                        </a:solidFill>
                      </a:endParaRPr>
                    </a:p>
                    <a:p>
                      <a:pPr algn="ctr"/>
                      <a:endParaRPr lang="en-GB" sz="900" dirty="0">
                        <a:solidFill>
                          <a:schemeClr val="tx1"/>
                        </a:solidFill>
                      </a:endParaRPr>
                    </a:p>
                  </a:txBody>
                  <a:tcPr/>
                </a:tc>
                <a:tc>
                  <a:txBody>
                    <a:bodyPr/>
                    <a:lstStyle/>
                    <a:p>
                      <a:r>
                        <a:rPr lang="en-GB" sz="1200" b="1" dirty="0">
                          <a:solidFill>
                            <a:srgbClr val="0070C0"/>
                          </a:solidFill>
                          <a:hlinkClick r:id="rId14">
                            <a:extLst>
                              <a:ext uri="{A12FA001-AC4F-418D-AE19-62706E023703}">
                                <ahyp:hlinkClr xmlns:ahyp="http://schemas.microsoft.com/office/drawing/2018/hyperlinkcolor" val="tx"/>
                              </a:ext>
                            </a:extLst>
                          </a:hlinkClick>
                        </a:rPr>
                        <a:t>Time</a:t>
                      </a:r>
                      <a:endParaRPr lang="en-GB" sz="1200" b="1" dirty="0">
                        <a:solidFill>
                          <a:srgbClr val="0070C0"/>
                        </a:solidFill>
                      </a:endParaRPr>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000" b="0" i="0" kern="1200" dirty="0">
                          <a:solidFill>
                            <a:srgbClr val="0070C0"/>
                          </a:solidFill>
                          <a:effectLst/>
                          <a:latin typeface="+mn-lt"/>
                          <a:ea typeface="+mn-ea"/>
                          <a:cs typeface="+mn-cs"/>
                        </a:rPr>
                        <a:t>This topic is part of the National Curriculum but is not included in the DfE 2020 guidance or the NCETM Mastery PD Materials. There are no NCETM classroom slides to download for this unit.</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r>
                        <a:rPr lang="en-GB" sz="1000" dirty="0">
                          <a:solidFill>
                            <a:srgbClr val="0070C0"/>
                          </a:solidFill>
                          <a:hlinkClick r:id="rId14">
                            <a:extLst>
                              <a:ext uri="{A12FA001-AC4F-418D-AE19-62706E023703}">
                                <ahyp:hlinkClr xmlns:ahyp="http://schemas.microsoft.com/office/drawing/2018/hyperlinkcolor" val="tx"/>
                              </a:ext>
                            </a:extLst>
                          </a:hlinkClick>
                        </a:rPr>
                        <a:t>https://www.ncetm.org.uk/classroom-resources/cp-year-3-unit-11-time/</a:t>
                      </a:r>
                      <a:endParaRPr lang="en-GB" sz="1000" dirty="0">
                        <a:solidFill>
                          <a:srgbClr val="0070C0"/>
                        </a:solidFill>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28600" algn="l"/>
                          <a:tab pos="457200" algn="l"/>
                        </a:tabLst>
                        <a:defRPr/>
                      </a:pPr>
                      <a:endParaRPr lang="en-GB" sz="1000" dirty="0">
                        <a:solidFill>
                          <a:srgbClr val="0070C0"/>
                        </a:solidFill>
                      </a:endParaRPr>
                    </a:p>
                  </a:txBody>
                  <a:tcPr/>
                </a:tc>
                <a:tc hMerge="1">
                  <a:txBody>
                    <a:bodyPr/>
                    <a:lstStyle/>
                    <a:p>
                      <a:endParaRPr lang="en-GB" sz="1200" b="1" dirty="0">
                        <a:solidFill>
                          <a:srgbClr val="0070C0"/>
                        </a:solidFill>
                      </a:endParaRPr>
                    </a:p>
                  </a:txBody>
                  <a:tcPr/>
                </a:tc>
                <a:extLst>
                  <a:ext uri="{0D108BD9-81ED-4DB2-BD59-A6C34878D82A}">
                    <a16:rowId xmlns:a16="http://schemas.microsoft.com/office/drawing/2014/main" val="3866652679"/>
                  </a:ext>
                </a:extLst>
              </a:tr>
            </a:tbl>
          </a:graphicData>
        </a:graphic>
      </p:graphicFrame>
      <p:sp>
        <p:nvSpPr>
          <p:cNvPr id="2" name="Rectangle 1"/>
          <p:cNvSpPr/>
          <p:nvPr/>
        </p:nvSpPr>
        <p:spPr>
          <a:xfrm>
            <a:off x="5742214" y="236184"/>
            <a:ext cx="4953000" cy="646331"/>
          </a:xfrm>
          <a:prstGeom prst="rect">
            <a:avLst/>
          </a:prstGeom>
        </p:spPr>
        <p:txBody>
          <a:bodyPr>
            <a:spAutoFit/>
          </a:bodyPr>
          <a:lstStyle/>
          <a:p>
            <a:r>
              <a:rPr lang="en-GB" dirty="0">
                <a:hlinkClick r:id="rId15"/>
              </a:rPr>
              <a:t>https://www.ncetm.org.uk/classroom-resources/cp-year-3-curriculum-map/</a:t>
            </a:r>
            <a:endParaRPr lang="en-GB" dirty="0"/>
          </a:p>
        </p:txBody>
      </p:sp>
    </p:spTree>
    <p:extLst>
      <p:ext uri="{BB962C8B-B14F-4D97-AF65-F5344CB8AC3E}">
        <p14:creationId xmlns:p14="http://schemas.microsoft.com/office/powerpoint/2010/main" val="75135149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360</TotalTime>
  <Words>523</Words>
  <Application>Microsoft Office PowerPoint</Application>
  <PresentationFormat>A4 Paper (210x297 mm)</PresentationFormat>
  <Paragraphs>100</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Roboto</vt:lpstr>
      <vt:lpstr>Office Theme</vt:lpstr>
      <vt:lpstr>PowerPoint Presentation</vt:lpstr>
      <vt:lpstr>PowerPoint Presentation</vt:lpstr>
      <vt:lpstr>PowerPoint Presentation</vt:lpstr>
    </vt:vector>
  </TitlesOfParts>
  <Company>Launde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 Woollerson</dc:creator>
  <cp:lastModifiedBy>Ali Woollerson</cp:lastModifiedBy>
  <cp:revision>29</cp:revision>
  <dcterms:created xsi:type="dcterms:W3CDTF">2021-07-31T08:46:21Z</dcterms:created>
  <dcterms:modified xsi:type="dcterms:W3CDTF">2022-02-19T15:57:17Z</dcterms:modified>
</cp:coreProperties>
</file>